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3" r:id="rId4"/>
    <p:sldId id="258" r:id="rId5"/>
    <p:sldId id="278" r:id="rId6"/>
    <p:sldId id="279" r:id="rId7"/>
    <p:sldId id="280" r:id="rId8"/>
    <p:sldId id="281" r:id="rId9"/>
    <p:sldId id="282" r:id="rId10"/>
    <p:sldId id="263" r:id="rId11"/>
    <p:sldId id="285" r:id="rId12"/>
    <p:sldId id="286" r:id="rId13"/>
    <p:sldId id="287" r:id="rId14"/>
    <p:sldId id="284" r:id="rId15"/>
    <p:sldId id="288" r:id="rId16"/>
    <p:sldId id="289" r:id="rId17"/>
    <p:sldId id="297" r:id="rId18"/>
    <p:sldId id="296" r:id="rId19"/>
    <p:sldId id="298" r:id="rId20"/>
    <p:sldId id="294" r:id="rId21"/>
    <p:sldId id="290" r:id="rId22"/>
    <p:sldId id="293" r:id="rId23"/>
    <p:sldId id="291" r:id="rId24"/>
    <p:sldId id="292" r:id="rId25"/>
    <p:sldId id="299"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99"/>
    <a:srgbClr val="FFFF66"/>
    <a:srgbClr val="FFFFCC"/>
    <a:srgbClr val="FFCCFF"/>
    <a:srgbClr val="66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70" d="100"/>
          <a:sy n="70" d="100"/>
        </p:scale>
        <p:origin x="-366" y="-180"/>
      </p:cViewPr>
      <p:guideLst>
        <p:guide orient="horz" pos="184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3DD125-6181-4DE5-BE9E-FB3438FAF79B}" type="datetimeFigureOut">
              <a:rPr lang="en-GB" smtClean="0"/>
              <a:t>14/07/2012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237261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3DD125-6181-4DE5-BE9E-FB3438FAF79B}" type="datetimeFigureOut">
              <a:rPr lang="en-GB" smtClean="0"/>
              <a:t>14/07/2012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11307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3DD125-6181-4DE5-BE9E-FB3438FAF79B}" type="datetimeFigureOut">
              <a:rPr lang="en-GB" smtClean="0"/>
              <a:t>14/07/2012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72937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3DD125-6181-4DE5-BE9E-FB3438FAF79B}" type="datetimeFigureOut">
              <a:rPr lang="en-GB" smtClean="0"/>
              <a:t>14/07/2012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385237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DD125-6181-4DE5-BE9E-FB3438FAF79B}" type="datetimeFigureOut">
              <a:rPr lang="en-GB" smtClean="0"/>
              <a:t>14/07/2012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94086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3DD125-6181-4DE5-BE9E-FB3438FAF79B}" type="datetimeFigureOut">
              <a:rPr lang="en-GB" smtClean="0"/>
              <a:t>14/07/2012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286371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3DD125-6181-4DE5-BE9E-FB3438FAF79B}" type="datetimeFigureOut">
              <a:rPr lang="en-GB" smtClean="0"/>
              <a:t>14/07/2012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185729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3DD125-6181-4DE5-BE9E-FB3438FAF79B}" type="datetimeFigureOut">
              <a:rPr lang="en-GB" smtClean="0"/>
              <a:t>14/07/2012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407731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DD125-6181-4DE5-BE9E-FB3438FAF79B}" type="datetimeFigureOut">
              <a:rPr lang="en-GB" smtClean="0"/>
              <a:t>14/07/2012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199891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DD125-6181-4DE5-BE9E-FB3438FAF79B}" type="datetimeFigureOut">
              <a:rPr lang="en-GB" smtClean="0"/>
              <a:t>14/07/2012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216533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DD125-6181-4DE5-BE9E-FB3438FAF79B}" type="datetimeFigureOut">
              <a:rPr lang="en-GB" smtClean="0"/>
              <a:t>14/07/2012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26DADC-1E16-4A79-B699-A0D13827577E}" type="slidenum">
              <a:rPr lang="en-GB" smtClean="0"/>
              <a:t>‹#›</a:t>
            </a:fld>
            <a:endParaRPr lang="en-GB"/>
          </a:p>
        </p:txBody>
      </p:sp>
    </p:spTree>
    <p:extLst>
      <p:ext uri="{BB962C8B-B14F-4D97-AF65-F5344CB8AC3E}">
        <p14:creationId xmlns:p14="http://schemas.microsoft.com/office/powerpoint/2010/main" val="392221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DD125-6181-4DE5-BE9E-FB3438FAF79B}" type="datetimeFigureOut">
              <a:rPr lang="en-GB" smtClean="0"/>
              <a:t>14/07/2012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6DADC-1E16-4A79-B699-A0D13827577E}" type="slidenum">
              <a:rPr lang="en-GB" smtClean="0"/>
              <a:t>‹#›</a:t>
            </a:fld>
            <a:endParaRPr lang="en-GB"/>
          </a:p>
        </p:txBody>
      </p:sp>
    </p:spTree>
    <p:extLst>
      <p:ext uri="{BB962C8B-B14F-4D97-AF65-F5344CB8AC3E}">
        <p14:creationId xmlns:p14="http://schemas.microsoft.com/office/powerpoint/2010/main" val="202099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latin typeface="Arial" pitchFamily="34" charset="0"/>
                <a:cs typeface="Arial" pitchFamily="34" charset="0"/>
              </a:rPr>
              <a:t>Greatness in the Kingdom</a:t>
            </a:r>
            <a:endParaRPr lang="en-US" sz="5400" b="1" cap="none" spc="0" dirty="0">
              <a:ln w="17780" cmpd="sng">
                <a:solidFill>
                  <a:srgbClr val="663300"/>
                </a:solidFill>
                <a:prstDash val="solid"/>
                <a:miter lim="800000"/>
              </a:ln>
              <a:solidFill>
                <a:schemeClr val="accent2">
                  <a:lumMod val="50000"/>
                </a:schemeClr>
              </a:solidFill>
              <a:latin typeface="Arial" pitchFamily="34" charset="0"/>
              <a:cs typeface="Arial"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969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386"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latin typeface="Arial" pitchFamily="34" charset="0"/>
                <a:cs typeface="Arial" pitchFamily="34" charset="0"/>
              </a:rPr>
              <a:t>Kingdom Character</a:t>
            </a:r>
          </a:p>
          <a:p>
            <a:pPr algn="ctr"/>
            <a:r>
              <a:rPr lang="en-GB" sz="2400" dirty="0" smtClean="0">
                <a:solidFill>
                  <a:schemeClr val="accent2">
                    <a:lumMod val="50000"/>
                  </a:schemeClr>
                </a:solidFill>
                <a:latin typeface="Arial" pitchFamily="34" charset="0"/>
                <a:cs typeface="Arial" pitchFamily="34" charset="0"/>
              </a:rPr>
              <a:t>(Matt 5:1-12)</a:t>
            </a:r>
            <a:endParaRPr lang="en-GB" sz="2400" dirty="0">
              <a:solidFill>
                <a:schemeClr val="accent2">
                  <a:lumMod val="50000"/>
                </a:schemeClr>
              </a:solidFill>
              <a:latin typeface="Arial" pitchFamily="34" charset="0"/>
              <a:cs typeface="Arial" pitchFamily="34" charset="0"/>
            </a:endParaRPr>
          </a:p>
        </p:txBody>
      </p:sp>
      <p:sp>
        <p:nvSpPr>
          <p:cNvPr id="13" name="TextBox 12"/>
          <p:cNvSpPr txBox="1"/>
          <p:nvPr/>
        </p:nvSpPr>
        <p:spPr>
          <a:xfrm>
            <a:off x="3037769"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latin typeface="Arial" pitchFamily="34" charset="0"/>
                <a:cs typeface="Arial" pitchFamily="34" charset="0"/>
              </a:rPr>
              <a:t>Kingdom </a:t>
            </a:r>
          </a:p>
          <a:p>
            <a:pPr algn="ctr"/>
            <a:r>
              <a:rPr lang="en-GB" sz="3200" b="1" dirty="0" smtClean="0">
                <a:solidFill>
                  <a:schemeClr val="accent2">
                    <a:lumMod val="50000"/>
                  </a:schemeClr>
                </a:solidFill>
                <a:latin typeface="Arial" pitchFamily="34" charset="0"/>
                <a:cs typeface="Arial" pitchFamily="34" charset="0"/>
              </a:rPr>
              <a:t>Calling</a:t>
            </a:r>
          </a:p>
          <a:p>
            <a:pPr algn="ctr"/>
            <a:r>
              <a:rPr lang="en-GB" sz="2400" dirty="0">
                <a:solidFill>
                  <a:schemeClr val="accent2">
                    <a:lumMod val="50000"/>
                  </a:schemeClr>
                </a:solidFill>
                <a:latin typeface="Arial" pitchFamily="34" charset="0"/>
                <a:cs typeface="Arial" pitchFamily="34" charset="0"/>
              </a:rPr>
              <a:t>(Matt </a:t>
            </a:r>
            <a:r>
              <a:rPr lang="en-GB" sz="2400" dirty="0" smtClean="0">
                <a:solidFill>
                  <a:schemeClr val="accent2">
                    <a:lumMod val="50000"/>
                  </a:schemeClr>
                </a:solidFill>
                <a:latin typeface="Arial" pitchFamily="34" charset="0"/>
                <a:cs typeface="Arial" pitchFamily="34" charset="0"/>
              </a:rPr>
              <a:t>5:13-16)</a:t>
            </a:r>
            <a:endParaRPr lang="en-GB" sz="2400" dirty="0">
              <a:solidFill>
                <a:schemeClr val="accent2">
                  <a:lumMod val="50000"/>
                </a:schemeClr>
              </a:solidFill>
              <a:latin typeface="Arial" pitchFamily="34" charset="0"/>
              <a:cs typeface="Arial" pitchFamily="34" charset="0"/>
            </a:endParaRPr>
          </a:p>
        </p:txBody>
      </p:sp>
      <p:sp>
        <p:nvSpPr>
          <p:cNvPr id="14" name="TextBox 13"/>
          <p:cNvSpPr txBox="1"/>
          <p:nvPr/>
        </p:nvSpPr>
        <p:spPr>
          <a:xfrm>
            <a:off x="5940152"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latin typeface="Arial" pitchFamily="34" charset="0"/>
                <a:cs typeface="Arial" pitchFamily="34" charset="0"/>
              </a:rPr>
              <a:t>Kingdom Conduct</a:t>
            </a:r>
          </a:p>
          <a:p>
            <a:pPr algn="ctr"/>
            <a:r>
              <a:rPr lang="en-GB" sz="2400" dirty="0">
                <a:solidFill>
                  <a:schemeClr val="accent2">
                    <a:lumMod val="50000"/>
                  </a:schemeClr>
                </a:solidFill>
                <a:latin typeface="Arial" pitchFamily="34" charset="0"/>
                <a:cs typeface="Arial" pitchFamily="34" charset="0"/>
              </a:rPr>
              <a:t>(Matt </a:t>
            </a:r>
            <a:r>
              <a:rPr lang="en-GB" sz="2400" dirty="0" smtClean="0">
                <a:solidFill>
                  <a:schemeClr val="accent2">
                    <a:lumMod val="50000"/>
                  </a:schemeClr>
                </a:solidFill>
                <a:latin typeface="Arial" pitchFamily="34" charset="0"/>
                <a:cs typeface="Arial" pitchFamily="34" charset="0"/>
              </a:rPr>
              <a:t>5:17-7:27)</a:t>
            </a:r>
            <a:endParaRPr lang="en-GB" sz="2400"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44191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meriyatrra.com/photos/images/most-beautiful-house-wor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0"/>
            <a:ext cx="12437683"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accent1">
                    <a:lumMod val="40000"/>
                    <a:lumOff val="60000"/>
                  </a:schemeClr>
                </a:solidFill>
                <a:latin typeface="Arial" pitchFamily="34" charset="0"/>
                <a:cs typeface="Arial" pitchFamily="34" charset="0"/>
              </a:rPr>
              <a:t>Greatness in the Kingdom</a:t>
            </a:r>
            <a:endParaRPr lang="en-US" sz="5400" b="1" cap="none" spc="0" dirty="0">
              <a:ln w="11430">
                <a:solidFill>
                  <a:schemeClr val="tx2"/>
                </a:solidFill>
              </a:ln>
              <a:solidFill>
                <a:schemeClr val="accent1">
                  <a:lumMod val="40000"/>
                  <a:lumOff val="60000"/>
                </a:schemeClr>
              </a:solidFill>
              <a:latin typeface="Arial" pitchFamily="34" charset="0"/>
              <a:cs typeface="Arial" pitchFamily="34" charset="0"/>
            </a:endParaRPr>
          </a:p>
        </p:txBody>
      </p:sp>
      <p:sp>
        <p:nvSpPr>
          <p:cNvPr id="3" name="TextBox 2"/>
          <p:cNvSpPr txBox="1"/>
          <p:nvPr/>
        </p:nvSpPr>
        <p:spPr>
          <a:xfrm>
            <a:off x="0" y="6012577"/>
            <a:ext cx="9144000" cy="584775"/>
          </a:xfrm>
          <a:prstGeom prst="rect">
            <a:avLst/>
          </a:prstGeom>
          <a:noFill/>
        </p:spPr>
        <p:txBody>
          <a:bodyPr wrap="square" rtlCol="0">
            <a:spAutoFit/>
          </a:bodyPr>
          <a:lstStyle/>
          <a:p>
            <a:pPr algn="ctr"/>
            <a:r>
              <a:rPr lang="en-GB" sz="3200" b="1" dirty="0" smtClean="0">
                <a:solidFill>
                  <a:schemeClr val="accent1">
                    <a:lumMod val="20000"/>
                    <a:lumOff val="80000"/>
                  </a:schemeClr>
                </a:solidFill>
                <a:latin typeface="Arial" pitchFamily="34" charset="0"/>
                <a:cs typeface="Arial" pitchFamily="34" charset="0"/>
              </a:rPr>
              <a:t>Warnings against Worldliness</a:t>
            </a:r>
            <a:endParaRPr lang="en-GB" sz="3200" b="1" dirty="0" smtClean="0">
              <a:solidFill>
                <a:schemeClr val="accent1">
                  <a:lumMod val="20000"/>
                  <a:lumOff val="80000"/>
                </a:schemeClr>
              </a:solidFill>
              <a:latin typeface="Arial" pitchFamily="34" charset="0"/>
              <a:cs typeface="Arial" pitchFamily="34" charset="0"/>
            </a:endParaRPr>
          </a:p>
        </p:txBody>
      </p:sp>
      <p:sp>
        <p:nvSpPr>
          <p:cNvPr id="2" name="TextBox 1"/>
          <p:cNvSpPr txBox="1"/>
          <p:nvPr/>
        </p:nvSpPr>
        <p:spPr>
          <a:xfrm>
            <a:off x="504056" y="4161274"/>
            <a:ext cx="4572000" cy="707886"/>
          </a:xfrm>
          <a:prstGeom prst="rect">
            <a:avLst/>
          </a:prstGeom>
          <a:noFill/>
        </p:spPr>
        <p:txBody>
          <a:bodyPr wrap="square" rtlCol="0">
            <a:spAutoFit/>
          </a:bodyPr>
          <a:lstStyle/>
          <a:p>
            <a:r>
              <a:rPr lang="en-GB" sz="4000" b="1" dirty="0" smtClean="0">
                <a:ln>
                  <a:solidFill>
                    <a:schemeClr val="tx1"/>
                  </a:solidFill>
                </a:ln>
                <a:solidFill>
                  <a:schemeClr val="bg1"/>
                </a:solidFill>
                <a:latin typeface="Arial" pitchFamily="34" charset="0"/>
                <a:cs typeface="Arial" pitchFamily="34" charset="0"/>
              </a:rPr>
              <a:t>Attachment</a:t>
            </a:r>
          </a:p>
        </p:txBody>
      </p:sp>
      <p:sp>
        <p:nvSpPr>
          <p:cNvPr id="16" name="TextBox 15"/>
          <p:cNvSpPr txBox="1"/>
          <p:nvPr/>
        </p:nvSpPr>
        <p:spPr>
          <a:xfrm>
            <a:off x="4769303" y="3341819"/>
            <a:ext cx="4572000" cy="2346796"/>
          </a:xfrm>
          <a:prstGeom prst="rect">
            <a:avLst/>
          </a:prstGeom>
          <a:noFill/>
        </p:spPr>
        <p:txBody>
          <a:bodyPr wrap="square" rtlCol="0">
            <a:spAutoFit/>
          </a:bodyPr>
          <a:lstStyle/>
          <a:p>
            <a:pPr algn="ctr"/>
            <a:r>
              <a:rPr lang="en-GB" sz="3600" b="1" dirty="0" smtClean="0">
                <a:ln>
                  <a:solidFill>
                    <a:schemeClr val="tx1"/>
                  </a:solidFill>
                </a:ln>
                <a:solidFill>
                  <a:schemeClr val="bg1"/>
                </a:solidFill>
                <a:latin typeface="Arial" pitchFamily="34" charset="0"/>
                <a:cs typeface="Arial" pitchFamily="34" charset="0"/>
              </a:rPr>
              <a:t>Do not store </a:t>
            </a:r>
          </a:p>
          <a:p>
            <a:pPr algn="ctr"/>
            <a:r>
              <a:rPr lang="en-GB" sz="3600" b="1" dirty="0" smtClean="0">
                <a:ln>
                  <a:solidFill>
                    <a:schemeClr val="tx1"/>
                  </a:solidFill>
                </a:ln>
                <a:solidFill>
                  <a:schemeClr val="bg1"/>
                </a:solidFill>
                <a:latin typeface="Arial" pitchFamily="34" charset="0"/>
                <a:cs typeface="Arial" pitchFamily="34" charset="0"/>
              </a:rPr>
              <a:t>up treasures </a:t>
            </a:r>
          </a:p>
          <a:p>
            <a:pPr algn="ctr"/>
            <a:r>
              <a:rPr lang="en-GB" sz="3600" b="1" dirty="0" smtClean="0">
                <a:ln>
                  <a:solidFill>
                    <a:schemeClr val="tx1"/>
                  </a:solidFill>
                </a:ln>
                <a:solidFill>
                  <a:schemeClr val="bg1"/>
                </a:solidFill>
                <a:latin typeface="Arial" pitchFamily="34" charset="0"/>
                <a:cs typeface="Arial" pitchFamily="34" charset="0"/>
              </a:rPr>
              <a:t>here on earth</a:t>
            </a:r>
          </a:p>
          <a:p>
            <a:pPr algn="ctr"/>
            <a:endParaRPr lang="en-GB" sz="1050" b="1" dirty="0" smtClean="0">
              <a:ln>
                <a:solidFill>
                  <a:schemeClr val="tx1"/>
                </a:solidFill>
              </a:ln>
              <a:solidFill>
                <a:schemeClr val="bg1"/>
              </a:solidFill>
              <a:latin typeface="Arial" pitchFamily="34" charset="0"/>
              <a:cs typeface="Arial" pitchFamily="34" charset="0"/>
            </a:endParaRPr>
          </a:p>
          <a:p>
            <a:pPr algn="ctr"/>
            <a:r>
              <a:rPr lang="en-GB" sz="2800" b="1" dirty="0" smtClean="0">
                <a:ln>
                  <a:solidFill>
                    <a:schemeClr val="tx1"/>
                  </a:solidFill>
                </a:ln>
                <a:solidFill>
                  <a:schemeClr val="bg1"/>
                </a:solidFill>
                <a:latin typeface="Arial" pitchFamily="34" charset="0"/>
                <a:cs typeface="Arial" pitchFamily="34" charset="0"/>
              </a:rPr>
              <a:t>(Matthew 6:19)</a:t>
            </a:r>
            <a:endParaRPr lang="en-GB" sz="2800" b="1" dirty="0" smtClean="0">
              <a:ln>
                <a:solidFill>
                  <a:schemeClr val="tx1"/>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3139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4693"/>
            <a:ext cx="2908444" cy="204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564" y="1988840"/>
            <a:ext cx="2960756" cy="203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tx2"/>
                </a:solidFill>
                <a:latin typeface="Arial" pitchFamily="34" charset="0"/>
                <a:cs typeface="Arial" pitchFamily="34" charset="0"/>
              </a:rPr>
              <a:t>Greatness in the Kingdom</a:t>
            </a:r>
            <a:endParaRPr lang="en-US" sz="5400" b="1" cap="none" spc="0" dirty="0">
              <a:ln w="11430">
                <a:solidFill>
                  <a:schemeClr val="tx2"/>
                </a:solidFill>
              </a:ln>
              <a:solidFill>
                <a:schemeClr val="tx2"/>
              </a:solidFill>
              <a:latin typeface="Arial" pitchFamily="34" charset="0"/>
              <a:cs typeface="Arial" pitchFamily="34" charset="0"/>
            </a:endParaRPr>
          </a:p>
        </p:txBody>
      </p:sp>
      <p:sp>
        <p:nvSpPr>
          <p:cNvPr id="3" name="TextBox 2"/>
          <p:cNvSpPr txBox="1"/>
          <p:nvPr/>
        </p:nvSpPr>
        <p:spPr>
          <a:xfrm>
            <a:off x="0" y="6012577"/>
            <a:ext cx="9144000" cy="584775"/>
          </a:xfrm>
          <a:prstGeom prst="rect">
            <a:avLst/>
          </a:prstGeom>
          <a:noFill/>
        </p:spPr>
        <p:txBody>
          <a:bodyPr wrap="square" rtlCol="0">
            <a:spAutoFit/>
          </a:bodyPr>
          <a:lstStyle/>
          <a:p>
            <a:pPr algn="ctr"/>
            <a:r>
              <a:rPr lang="en-GB" sz="3200" b="1" dirty="0" smtClean="0">
                <a:solidFill>
                  <a:schemeClr val="tx2"/>
                </a:solidFill>
                <a:latin typeface="Arial" pitchFamily="34" charset="0"/>
                <a:cs typeface="Arial" pitchFamily="34" charset="0"/>
              </a:rPr>
              <a:t>Warnings against Worldliness</a:t>
            </a:r>
            <a:endParaRPr lang="en-GB" sz="3200" b="1" dirty="0" smtClean="0">
              <a:solidFill>
                <a:schemeClr val="tx2"/>
              </a:solidFill>
              <a:latin typeface="Arial" pitchFamily="34" charset="0"/>
              <a:cs typeface="Arial" pitchFamily="34" charset="0"/>
            </a:endParaRPr>
          </a:p>
        </p:txBody>
      </p:sp>
      <p:sp>
        <p:nvSpPr>
          <p:cNvPr id="2" name="TextBox 1"/>
          <p:cNvSpPr txBox="1"/>
          <p:nvPr/>
        </p:nvSpPr>
        <p:spPr>
          <a:xfrm>
            <a:off x="0" y="764704"/>
            <a:ext cx="9144000" cy="707886"/>
          </a:xfrm>
          <a:prstGeom prst="rect">
            <a:avLst/>
          </a:prstGeom>
          <a:noFill/>
        </p:spPr>
        <p:txBody>
          <a:bodyPr wrap="square" rtlCol="0">
            <a:spAutoFit/>
          </a:bodyPr>
          <a:lstStyle/>
          <a:p>
            <a:pPr algn="ctr"/>
            <a:r>
              <a:rPr lang="en-GB" sz="4000" b="1" dirty="0" smtClean="0">
                <a:solidFill>
                  <a:schemeClr val="tx2"/>
                </a:solidFill>
                <a:latin typeface="Arial" pitchFamily="34" charset="0"/>
                <a:cs typeface="Arial" pitchFamily="34" charset="0"/>
              </a:rPr>
              <a:t>The 4 Lies of Consumerism</a:t>
            </a:r>
          </a:p>
        </p:txBody>
      </p:sp>
      <p:sp>
        <p:nvSpPr>
          <p:cNvPr id="4" name="Rectangle 3"/>
          <p:cNvSpPr/>
          <p:nvPr/>
        </p:nvSpPr>
        <p:spPr>
          <a:xfrm>
            <a:off x="0" y="2780928"/>
            <a:ext cx="1635431" cy="584775"/>
          </a:xfrm>
          <a:prstGeom prst="rect">
            <a:avLst/>
          </a:prstGeom>
        </p:spPr>
        <p:txBody>
          <a:bodyPr wrap="square">
            <a:spAutoFit/>
          </a:bodyPr>
          <a:lstStyle/>
          <a:p>
            <a:pPr algn="ctr"/>
            <a:r>
              <a:rPr lang="en-GB" sz="3200" dirty="0" smtClean="0">
                <a:solidFill>
                  <a:schemeClr val="tx2"/>
                </a:solidFill>
                <a:latin typeface="Arial" pitchFamily="34" charset="0"/>
                <a:cs typeface="Arial" pitchFamily="34" charset="0"/>
              </a:rPr>
              <a:t>happy</a:t>
            </a:r>
            <a:endParaRPr lang="en-GB" sz="3200" dirty="0">
              <a:solidFill>
                <a:schemeClr val="tx2"/>
              </a:solidFill>
              <a:latin typeface="Arial" pitchFamily="34" charset="0"/>
              <a:cs typeface="Arial" pitchFamily="34" charset="0"/>
            </a:endParaRPr>
          </a:p>
        </p:txBody>
      </p:sp>
      <p:sp>
        <p:nvSpPr>
          <p:cNvPr id="5" name="Rectangle 4"/>
          <p:cNvSpPr/>
          <p:nvPr/>
        </p:nvSpPr>
        <p:spPr>
          <a:xfrm>
            <a:off x="7452320" y="2811705"/>
            <a:ext cx="1691680" cy="523220"/>
          </a:xfrm>
          <a:prstGeom prst="rect">
            <a:avLst/>
          </a:prstGeom>
        </p:spPr>
        <p:txBody>
          <a:bodyPr wrap="square">
            <a:spAutoFit/>
          </a:bodyPr>
          <a:lstStyle/>
          <a:p>
            <a:pPr algn="ctr"/>
            <a:r>
              <a:rPr lang="en-GB" sz="2800" dirty="0" smtClean="0">
                <a:solidFill>
                  <a:schemeClr val="tx2"/>
                </a:solidFill>
                <a:latin typeface="Arial" pitchFamily="34" charset="0"/>
                <a:cs typeface="Arial" pitchFamily="34" charset="0"/>
              </a:rPr>
              <a:t>important</a:t>
            </a:r>
            <a:endParaRPr lang="en-GB" sz="2800" dirty="0">
              <a:solidFill>
                <a:schemeClr val="tx2"/>
              </a:solidFill>
              <a:latin typeface="Arial" pitchFamily="34" charset="0"/>
              <a:cs typeface="Arial" pitchFamily="34" charset="0"/>
            </a:endParaRPr>
          </a:p>
        </p:txBody>
      </p:sp>
      <p:sp>
        <p:nvSpPr>
          <p:cNvPr id="6" name="Rectangle 5"/>
          <p:cNvSpPr/>
          <p:nvPr/>
        </p:nvSpPr>
        <p:spPr>
          <a:xfrm>
            <a:off x="0" y="4658490"/>
            <a:ext cx="1635431" cy="584775"/>
          </a:xfrm>
          <a:prstGeom prst="rect">
            <a:avLst/>
          </a:prstGeom>
        </p:spPr>
        <p:txBody>
          <a:bodyPr wrap="square">
            <a:spAutoFit/>
          </a:bodyPr>
          <a:lstStyle/>
          <a:p>
            <a:pPr algn="ctr"/>
            <a:r>
              <a:rPr lang="en-GB" sz="3200" dirty="0" smtClean="0">
                <a:solidFill>
                  <a:schemeClr val="tx2"/>
                </a:solidFill>
                <a:latin typeface="Arial" pitchFamily="34" charset="0"/>
                <a:cs typeface="Arial" pitchFamily="34" charset="0"/>
              </a:rPr>
              <a:t>secure</a:t>
            </a:r>
            <a:endParaRPr lang="en-GB" sz="3200" dirty="0">
              <a:solidFill>
                <a:schemeClr val="tx2"/>
              </a:solidFill>
              <a:latin typeface="Arial" pitchFamily="34" charset="0"/>
              <a:cs typeface="Arial" pitchFamily="34" charset="0"/>
            </a:endParaRPr>
          </a:p>
        </p:txBody>
      </p:sp>
      <p:sp>
        <p:nvSpPr>
          <p:cNvPr id="9" name="Rectangle 8"/>
          <p:cNvSpPr/>
          <p:nvPr/>
        </p:nvSpPr>
        <p:spPr>
          <a:xfrm>
            <a:off x="7458285" y="4658489"/>
            <a:ext cx="1685715" cy="584775"/>
          </a:xfrm>
          <a:prstGeom prst="rect">
            <a:avLst/>
          </a:prstGeom>
        </p:spPr>
        <p:txBody>
          <a:bodyPr wrap="square">
            <a:spAutoFit/>
          </a:bodyPr>
          <a:lstStyle/>
          <a:p>
            <a:pPr algn="ctr"/>
            <a:r>
              <a:rPr lang="en-GB" sz="3200" dirty="0" smtClean="0">
                <a:solidFill>
                  <a:schemeClr val="tx2"/>
                </a:solidFill>
                <a:latin typeface="Arial" pitchFamily="34" charset="0"/>
                <a:cs typeface="Arial" pitchFamily="34" charset="0"/>
              </a:rPr>
              <a:t>rich</a:t>
            </a:r>
            <a:endParaRPr lang="en-GB" sz="3200" dirty="0">
              <a:solidFill>
                <a:schemeClr val="tx2"/>
              </a:solidFill>
              <a:latin typeface="Arial" pitchFamily="34" charset="0"/>
              <a:cs typeface="Arial" pitchFamily="34" charset="0"/>
            </a:endParaRPr>
          </a:p>
        </p:txBody>
      </p:sp>
      <p:sp>
        <p:nvSpPr>
          <p:cNvPr id="13" name="Rectangle 12"/>
          <p:cNvSpPr/>
          <p:nvPr/>
        </p:nvSpPr>
        <p:spPr>
          <a:xfrm>
            <a:off x="0" y="1404065"/>
            <a:ext cx="9144000" cy="584775"/>
          </a:xfrm>
          <a:prstGeom prst="rect">
            <a:avLst/>
          </a:prstGeom>
        </p:spPr>
        <p:txBody>
          <a:bodyPr wrap="square">
            <a:spAutoFit/>
          </a:bodyPr>
          <a:lstStyle/>
          <a:p>
            <a:pPr algn="ctr"/>
            <a:r>
              <a:rPr lang="en-GB" sz="3200" b="1" dirty="0" smtClean="0">
                <a:solidFill>
                  <a:schemeClr val="tx2"/>
                </a:solidFill>
                <a:latin typeface="Arial" pitchFamily="34" charset="0"/>
                <a:cs typeface="Arial" pitchFamily="34" charset="0"/>
              </a:rPr>
              <a:t>My stuff makes me …</a:t>
            </a:r>
            <a:endParaRPr lang="en-GB" sz="3200" b="1" dirty="0">
              <a:solidFill>
                <a:schemeClr val="tx2"/>
              </a:solidFill>
              <a:latin typeface="Arial" pitchFamily="34" charset="0"/>
              <a:cs typeface="Arial" pitchFamily="34" charset="0"/>
            </a:endParaRPr>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430" y="4027468"/>
            <a:ext cx="2900823" cy="198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563" y="4027468"/>
            <a:ext cx="2960756" cy="201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5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http://us.123rf.com/400wm/400/400/apttone/apttone1012/apttone101200037/8528884-heart-shape-diamond-isolated-on-white-background--3d-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248" y="-27384"/>
            <a:ext cx="7524328" cy="69127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tx2"/>
                </a:solidFill>
                <a:latin typeface="Arial" pitchFamily="34" charset="0"/>
                <a:cs typeface="Arial" pitchFamily="34" charset="0"/>
              </a:rPr>
              <a:t>Greatness in the Kingdom</a:t>
            </a:r>
            <a:endParaRPr lang="en-US" sz="5400" b="1" cap="none" spc="0" dirty="0">
              <a:ln w="11430">
                <a:solidFill>
                  <a:schemeClr val="tx2"/>
                </a:solidFill>
              </a:ln>
              <a:solidFill>
                <a:schemeClr val="tx2"/>
              </a:solidFill>
              <a:latin typeface="Arial" pitchFamily="34" charset="0"/>
              <a:cs typeface="Arial" pitchFamily="34" charset="0"/>
            </a:endParaRPr>
          </a:p>
        </p:txBody>
      </p:sp>
      <p:sp>
        <p:nvSpPr>
          <p:cNvPr id="3" name="TextBox 2"/>
          <p:cNvSpPr txBox="1"/>
          <p:nvPr/>
        </p:nvSpPr>
        <p:spPr>
          <a:xfrm>
            <a:off x="0" y="6012577"/>
            <a:ext cx="9144000" cy="584775"/>
          </a:xfrm>
          <a:prstGeom prst="rect">
            <a:avLst/>
          </a:prstGeom>
          <a:noFill/>
        </p:spPr>
        <p:txBody>
          <a:bodyPr wrap="square" rtlCol="0">
            <a:spAutoFit/>
          </a:bodyPr>
          <a:lstStyle/>
          <a:p>
            <a:pPr algn="ctr"/>
            <a:r>
              <a:rPr lang="en-GB" sz="3200" b="1" dirty="0" smtClean="0">
                <a:solidFill>
                  <a:schemeClr val="tx2"/>
                </a:solidFill>
                <a:latin typeface="Arial" pitchFamily="34" charset="0"/>
                <a:cs typeface="Arial" pitchFamily="34" charset="0"/>
              </a:rPr>
              <a:t>Warnings against Worldliness</a:t>
            </a:r>
            <a:endParaRPr lang="en-GB" sz="3200" b="1" dirty="0" smtClean="0">
              <a:solidFill>
                <a:schemeClr val="tx2"/>
              </a:solidFill>
              <a:latin typeface="Arial" pitchFamily="34" charset="0"/>
              <a:cs typeface="Arial" pitchFamily="34" charset="0"/>
            </a:endParaRPr>
          </a:p>
        </p:txBody>
      </p:sp>
      <p:sp>
        <p:nvSpPr>
          <p:cNvPr id="7" name="Rectangle 6"/>
          <p:cNvSpPr/>
          <p:nvPr/>
        </p:nvSpPr>
        <p:spPr>
          <a:xfrm>
            <a:off x="251520" y="1702400"/>
            <a:ext cx="3168352" cy="3454792"/>
          </a:xfrm>
          <a:prstGeom prst="rect">
            <a:avLst/>
          </a:prstGeom>
        </p:spPr>
        <p:txBody>
          <a:bodyPr wrap="square">
            <a:spAutoFit/>
          </a:bodyPr>
          <a:lstStyle/>
          <a:p>
            <a:pPr algn="ctr"/>
            <a:r>
              <a:rPr lang="en-GB" sz="3600" b="1" dirty="0" smtClean="0">
                <a:solidFill>
                  <a:srgbClr val="FF0066"/>
                </a:solidFill>
                <a:latin typeface="Arial" pitchFamily="34" charset="0"/>
                <a:cs typeface="Arial" pitchFamily="34" charset="0"/>
              </a:rPr>
              <a:t>For </a:t>
            </a:r>
            <a:r>
              <a:rPr lang="en-GB" sz="3600" b="1" dirty="0">
                <a:solidFill>
                  <a:srgbClr val="FF0066"/>
                </a:solidFill>
                <a:latin typeface="Arial" pitchFamily="34" charset="0"/>
                <a:cs typeface="Arial" pitchFamily="34" charset="0"/>
              </a:rPr>
              <a:t>where your treasure is, there your heart will be also</a:t>
            </a:r>
            <a:r>
              <a:rPr lang="en-GB" sz="3600" b="1" dirty="0" smtClean="0">
                <a:solidFill>
                  <a:srgbClr val="FF0066"/>
                </a:solidFill>
                <a:latin typeface="Arial" pitchFamily="34" charset="0"/>
                <a:cs typeface="Arial" pitchFamily="34" charset="0"/>
              </a:rPr>
              <a:t>.</a:t>
            </a:r>
          </a:p>
          <a:p>
            <a:pPr algn="ctr"/>
            <a:endParaRPr lang="en-GB" sz="1050" b="1" dirty="0" smtClean="0">
              <a:solidFill>
                <a:srgbClr val="FF0066"/>
              </a:solidFill>
              <a:latin typeface="Arial" pitchFamily="34" charset="0"/>
              <a:cs typeface="Arial" pitchFamily="34" charset="0"/>
            </a:endParaRPr>
          </a:p>
          <a:p>
            <a:pPr algn="ctr"/>
            <a:r>
              <a:rPr lang="en-GB" sz="2800" b="1" dirty="0" smtClean="0">
                <a:solidFill>
                  <a:srgbClr val="FF0066"/>
                </a:solidFill>
                <a:latin typeface="Arial" pitchFamily="34" charset="0"/>
                <a:cs typeface="Arial" pitchFamily="34" charset="0"/>
              </a:rPr>
              <a:t>(Matthew 6:21)</a:t>
            </a:r>
            <a:endParaRPr lang="en-GB" sz="2800" b="1" dirty="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296413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northstartechnologyguide.com/wp-content/uploads/2010/07/slave-shack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92694"/>
            <a:ext cx="4585648" cy="348727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ent.uga.edu/veg/solanaceous/images/43tomato-fruit-damag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71499" y="-571500"/>
            <a:ext cx="342900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41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0" y="3418622"/>
            <a:ext cx="4594080" cy="347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1720" y="1940639"/>
            <a:ext cx="2376264" cy="1200329"/>
          </a:xfrm>
          <a:prstGeom prst="rect">
            <a:avLst/>
          </a:prstGeom>
          <a:noFill/>
        </p:spPr>
        <p:txBody>
          <a:bodyPr wrap="square" rtlCol="0">
            <a:spAutoFit/>
          </a:bodyPr>
          <a:lstStyle/>
          <a:p>
            <a:pPr algn="ctr"/>
            <a:r>
              <a:rPr lang="en-GB" sz="4000" b="1" dirty="0" smtClean="0">
                <a:ln>
                  <a:solidFill>
                    <a:schemeClr val="tx1"/>
                  </a:solidFill>
                </a:ln>
                <a:solidFill>
                  <a:schemeClr val="bg1"/>
                </a:solidFill>
                <a:latin typeface="Arial" pitchFamily="34" charset="0"/>
                <a:cs typeface="Arial" pitchFamily="34" charset="0"/>
              </a:rPr>
              <a:t>decays</a:t>
            </a:r>
          </a:p>
          <a:p>
            <a:pPr algn="ctr"/>
            <a:r>
              <a:rPr lang="en-GB" sz="3200" b="1" dirty="0" smtClean="0">
                <a:ln>
                  <a:solidFill>
                    <a:schemeClr val="tx1"/>
                  </a:solidFill>
                </a:ln>
                <a:solidFill>
                  <a:schemeClr val="bg1"/>
                </a:solidFill>
                <a:latin typeface="Arial" pitchFamily="34" charset="0"/>
                <a:cs typeface="Arial" pitchFamily="34" charset="0"/>
              </a:rPr>
              <a:t>(Matt 6:19)</a:t>
            </a:r>
            <a:endParaRPr lang="en-GB" sz="3200" b="1" dirty="0" smtClean="0">
              <a:ln>
                <a:solidFill>
                  <a:schemeClr val="tx1"/>
                </a:solidFill>
              </a:ln>
              <a:solidFill>
                <a:schemeClr val="bg1"/>
              </a:solidFill>
              <a:latin typeface="Arial" pitchFamily="34" charset="0"/>
              <a:cs typeface="Arial" pitchFamily="34" charset="0"/>
            </a:endParaRPr>
          </a:p>
        </p:txBody>
      </p:sp>
      <p:sp>
        <p:nvSpPr>
          <p:cNvPr id="11" name="TextBox 10"/>
          <p:cNvSpPr txBox="1"/>
          <p:nvPr/>
        </p:nvSpPr>
        <p:spPr>
          <a:xfrm>
            <a:off x="6697060" y="1988840"/>
            <a:ext cx="2411444" cy="1200329"/>
          </a:xfrm>
          <a:prstGeom prst="rect">
            <a:avLst/>
          </a:prstGeom>
          <a:noFill/>
        </p:spPr>
        <p:txBody>
          <a:bodyPr wrap="square" rtlCol="0">
            <a:spAutoFit/>
          </a:bodyPr>
          <a:lstStyle/>
          <a:p>
            <a:pPr algn="ctr"/>
            <a:r>
              <a:rPr lang="en-GB" sz="4000" b="1" dirty="0" smtClean="0">
                <a:ln>
                  <a:solidFill>
                    <a:schemeClr val="tx1"/>
                  </a:solidFill>
                </a:ln>
                <a:solidFill>
                  <a:schemeClr val="bg1"/>
                </a:solidFill>
                <a:latin typeface="Arial" pitchFamily="34" charset="0"/>
                <a:cs typeface="Arial" pitchFamily="34" charset="0"/>
              </a:rPr>
              <a:t>stolen</a:t>
            </a:r>
            <a:endParaRPr lang="en-GB" sz="4000" b="1" dirty="0" smtClean="0">
              <a:ln>
                <a:solidFill>
                  <a:schemeClr val="tx1"/>
                </a:solidFill>
              </a:ln>
              <a:solidFill>
                <a:schemeClr val="bg1"/>
              </a:solidFill>
              <a:latin typeface="Arial" pitchFamily="34" charset="0"/>
              <a:cs typeface="Arial" pitchFamily="34" charset="0"/>
            </a:endParaRPr>
          </a:p>
          <a:p>
            <a:pPr algn="ctr"/>
            <a:r>
              <a:rPr lang="en-GB" sz="3200" b="1" dirty="0">
                <a:ln>
                  <a:solidFill>
                    <a:schemeClr val="tx1"/>
                  </a:solidFill>
                </a:ln>
                <a:solidFill>
                  <a:schemeClr val="bg1"/>
                </a:solidFill>
                <a:latin typeface="Arial" pitchFamily="34" charset="0"/>
                <a:cs typeface="Arial" pitchFamily="34" charset="0"/>
              </a:rPr>
              <a:t>(Matt 6:19</a:t>
            </a:r>
            <a:r>
              <a:rPr lang="en-GB" sz="3200" b="1" dirty="0" smtClean="0">
                <a:ln>
                  <a:solidFill>
                    <a:schemeClr val="tx1"/>
                  </a:solidFill>
                </a:ln>
                <a:solidFill>
                  <a:schemeClr val="bg1"/>
                </a:solidFill>
                <a:latin typeface="Arial" pitchFamily="34" charset="0"/>
                <a:cs typeface="Arial" pitchFamily="34" charset="0"/>
              </a:rPr>
              <a:t>)</a:t>
            </a:r>
            <a:endParaRPr lang="en-GB" sz="4000" b="1" dirty="0">
              <a:ln>
                <a:solidFill>
                  <a:schemeClr val="tx1"/>
                </a:solidFill>
              </a:ln>
              <a:solidFill>
                <a:schemeClr val="bg1"/>
              </a:solidFill>
              <a:latin typeface="Arial" pitchFamily="34" charset="0"/>
              <a:cs typeface="Arial" pitchFamily="34" charset="0"/>
            </a:endParaRPr>
          </a:p>
        </p:txBody>
      </p:sp>
      <p:sp>
        <p:nvSpPr>
          <p:cNvPr id="12" name="TextBox 11"/>
          <p:cNvSpPr txBox="1"/>
          <p:nvPr/>
        </p:nvSpPr>
        <p:spPr>
          <a:xfrm>
            <a:off x="-36512" y="3501008"/>
            <a:ext cx="2952328" cy="1200329"/>
          </a:xfrm>
          <a:prstGeom prst="rect">
            <a:avLst/>
          </a:prstGeom>
          <a:noFill/>
        </p:spPr>
        <p:txBody>
          <a:bodyPr wrap="square" rtlCol="0">
            <a:spAutoFit/>
          </a:bodyPr>
          <a:lstStyle/>
          <a:p>
            <a:pPr algn="ctr"/>
            <a:r>
              <a:rPr lang="en-GB" sz="4000" b="1" dirty="0" smtClean="0">
                <a:ln>
                  <a:solidFill>
                    <a:schemeClr val="tx1"/>
                  </a:solidFill>
                </a:ln>
                <a:solidFill>
                  <a:schemeClr val="bg1"/>
                </a:solidFill>
                <a:latin typeface="Arial" pitchFamily="34" charset="0"/>
                <a:cs typeface="Arial" pitchFamily="34" charset="0"/>
              </a:rPr>
              <a:t>c</a:t>
            </a:r>
            <a:r>
              <a:rPr lang="en-GB" sz="4000" b="1" dirty="0" smtClean="0">
                <a:ln>
                  <a:solidFill>
                    <a:schemeClr val="tx1"/>
                  </a:solidFill>
                </a:ln>
                <a:solidFill>
                  <a:schemeClr val="bg1"/>
                </a:solidFill>
                <a:latin typeface="Arial" pitchFamily="34" charset="0"/>
                <a:cs typeface="Arial" pitchFamily="34" charset="0"/>
              </a:rPr>
              <a:t>orrupted</a:t>
            </a:r>
          </a:p>
          <a:p>
            <a:pPr algn="ctr"/>
            <a:r>
              <a:rPr lang="en-GB" sz="3200" b="1" dirty="0">
                <a:ln>
                  <a:solidFill>
                    <a:schemeClr val="tx1"/>
                  </a:solidFill>
                </a:ln>
                <a:solidFill>
                  <a:schemeClr val="bg1"/>
                </a:solidFill>
                <a:latin typeface="Arial" pitchFamily="34" charset="0"/>
                <a:cs typeface="Arial" pitchFamily="34" charset="0"/>
              </a:rPr>
              <a:t>(Matt </a:t>
            </a:r>
            <a:r>
              <a:rPr lang="en-GB" sz="3200" b="1" dirty="0" smtClean="0">
                <a:ln>
                  <a:solidFill>
                    <a:schemeClr val="tx1"/>
                  </a:solidFill>
                </a:ln>
                <a:solidFill>
                  <a:schemeClr val="bg1"/>
                </a:solidFill>
                <a:latin typeface="Arial" pitchFamily="34" charset="0"/>
                <a:cs typeface="Arial" pitchFamily="34" charset="0"/>
              </a:rPr>
              <a:t>6:23)</a:t>
            </a:r>
            <a:endParaRPr lang="en-GB" sz="4000" b="1" dirty="0">
              <a:ln>
                <a:solidFill>
                  <a:schemeClr val="tx1"/>
                </a:solidFill>
              </a:ln>
              <a:solidFill>
                <a:schemeClr val="bg1"/>
              </a:solidFill>
              <a:latin typeface="Arial" pitchFamily="34" charset="0"/>
              <a:cs typeface="Arial" pitchFamily="34" charset="0"/>
            </a:endParaRPr>
          </a:p>
        </p:txBody>
      </p:sp>
      <p:sp>
        <p:nvSpPr>
          <p:cNvPr id="13" name="TextBox 12"/>
          <p:cNvSpPr txBox="1"/>
          <p:nvPr/>
        </p:nvSpPr>
        <p:spPr>
          <a:xfrm>
            <a:off x="4860032" y="3501008"/>
            <a:ext cx="2448272" cy="1200329"/>
          </a:xfrm>
          <a:prstGeom prst="rect">
            <a:avLst/>
          </a:prstGeom>
          <a:noFill/>
        </p:spPr>
        <p:txBody>
          <a:bodyPr wrap="square" rtlCol="0">
            <a:spAutoFit/>
          </a:bodyPr>
          <a:lstStyle/>
          <a:p>
            <a:pPr algn="ctr"/>
            <a:r>
              <a:rPr lang="en-GB" sz="4000" b="1" dirty="0" smtClean="0">
                <a:ln>
                  <a:solidFill>
                    <a:schemeClr val="tx1"/>
                  </a:solidFill>
                </a:ln>
                <a:solidFill>
                  <a:schemeClr val="bg1"/>
                </a:solidFill>
                <a:latin typeface="Arial" pitchFamily="34" charset="0"/>
                <a:cs typeface="Arial" pitchFamily="34" charset="0"/>
              </a:rPr>
              <a:t>enslaves</a:t>
            </a:r>
          </a:p>
          <a:p>
            <a:pPr algn="ctr"/>
            <a:r>
              <a:rPr lang="en-GB" sz="3200" b="1" dirty="0">
                <a:ln>
                  <a:solidFill>
                    <a:schemeClr val="tx1"/>
                  </a:solidFill>
                </a:ln>
                <a:solidFill>
                  <a:schemeClr val="bg1"/>
                </a:solidFill>
                <a:latin typeface="Arial" pitchFamily="34" charset="0"/>
                <a:cs typeface="Arial" pitchFamily="34" charset="0"/>
              </a:rPr>
              <a:t>(Matt 6:19</a:t>
            </a:r>
            <a:r>
              <a:rPr lang="en-GB" sz="3200" b="1" dirty="0" smtClean="0">
                <a:ln>
                  <a:solidFill>
                    <a:schemeClr val="tx1"/>
                  </a:solidFill>
                </a:ln>
                <a:solidFill>
                  <a:schemeClr val="bg1"/>
                </a:solidFill>
                <a:latin typeface="Arial" pitchFamily="34" charset="0"/>
                <a:cs typeface="Arial" pitchFamily="34" charset="0"/>
              </a:rPr>
              <a:t>)</a:t>
            </a:r>
            <a:endParaRPr lang="en-GB" sz="4000" b="1" dirty="0">
              <a:ln>
                <a:solidFill>
                  <a:schemeClr val="tx1"/>
                </a:solidFill>
              </a:ln>
              <a:solidFill>
                <a:schemeClr val="bg1"/>
              </a:solidFill>
              <a:latin typeface="Arial" pitchFamily="34" charset="0"/>
              <a:cs typeface="Arial" pitchFamily="34" charset="0"/>
            </a:endParaRPr>
          </a:p>
        </p:txBody>
      </p:sp>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1"/>
                  </a:solidFill>
                </a:ln>
                <a:solidFill>
                  <a:schemeClr val="bg1"/>
                </a:solidFill>
                <a:latin typeface="Arial" pitchFamily="34" charset="0"/>
                <a:cs typeface="Arial" pitchFamily="34" charset="0"/>
              </a:rPr>
              <a:t>Greatness in the Kingdom</a:t>
            </a:r>
            <a:endParaRPr lang="en-US" sz="5400" b="1" cap="none" spc="0" dirty="0">
              <a:ln w="11430">
                <a:solidFill>
                  <a:schemeClr val="tx1"/>
                </a:solidFill>
              </a:ln>
              <a:solidFill>
                <a:schemeClr val="bg1"/>
              </a:solidFill>
              <a:latin typeface="Arial" pitchFamily="34" charset="0"/>
              <a:cs typeface="Arial" pitchFamily="34" charset="0"/>
            </a:endParaRPr>
          </a:p>
        </p:txBody>
      </p:sp>
      <p:sp>
        <p:nvSpPr>
          <p:cNvPr id="3" name="TextBox 2"/>
          <p:cNvSpPr txBox="1"/>
          <p:nvPr/>
        </p:nvSpPr>
        <p:spPr>
          <a:xfrm>
            <a:off x="0" y="6012577"/>
            <a:ext cx="9144000" cy="584775"/>
          </a:xfrm>
          <a:prstGeom prst="rect">
            <a:avLst/>
          </a:prstGeom>
          <a:noFill/>
        </p:spPr>
        <p:txBody>
          <a:bodyPr wrap="square" rtlCol="0">
            <a:spAutoFit/>
          </a:bodyPr>
          <a:lstStyle/>
          <a:p>
            <a:pPr algn="ctr"/>
            <a:r>
              <a:rPr lang="en-GB" sz="3200" b="1" dirty="0" smtClean="0">
                <a:ln>
                  <a:solidFill>
                    <a:schemeClr val="tx1"/>
                  </a:solidFill>
                </a:ln>
                <a:solidFill>
                  <a:schemeClr val="bg1"/>
                </a:solidFill>
                <a:latin typeface="Arial" pitchFamily="34" charset="0"/>
                <a:cs typeface="Arial" pitchFamily="34" charset="0"/>
              </a:rPr>
              <a:t>Warnings against Worldliness</a:t>
            </a:r>
            <a:endParaRPr lang="en-GB" sz="3200" b="1" dirty="0" smtClean="0">
              <a:ln>
                <a:solidFill>
                  <a:schemeClr val="tx1"/>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453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surelifehypnotherapy.co.uk/files/image/stressed-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088"/>
            <a:ext cx="914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tx2">
                    <a:lumMod val="60000"/>
                    <a:lumOff val="40000"/>
                  </a:schemeClr>
                </a:solidFill>
                <a:latin typeface="Arial" pitchFamily="34" charset="0"/>
                <a:cs typeface="Arial" pitchFamily="34" charset="0"/>
              </a:rPr>
              <a:t>Greatness in the Kingdom</a:t>
            </a:r>
            <a:endParaRPr lang="en-US" sz="5400" b="1" cap="none" spc="0" dirty="0">
              <a:ln w="11430">
                <a:solidFill>
                  <a:schemeClr val="tx2"/>
                </a:solidFill>
              </a:ln>
              <a:solidFill>
                <a:schemeClr val="tx2">
                  <a:lumMod val="60000"/>
                  <a:lumOff val="40000"/>
                </a:schemeClr>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ln>
                  <a:solidFill>
                    <a:schemeClr val="tx1"/>
                  </a:solidFill>
                </a:ln>
                <a:solidFill>
                  <a:schemeClr val="tx2">
                    <a:lumMod val="60000"/>
                    <a:lumOff val="40000"/>
                  </a:schemeClr>
                </a:solidFill>
                <a:latin typeface="Arial" pitchFamily="34" charset="0"/>
                <a:cs typeface="Arial" pitchFamily="34" charset="0"/>
              </a:rPr>
              <a:t>Warnings against Worldliness</a:t>
            </a:r>
            <a:endParaRPr lang="en-GB" sz="3200" b="1" dirty="0" smtClean="0">
              <a:ln>
                <a:solidFill>
                  <a:schemeClr val="tx1"/>
                </a:solidFill>
              </a:ln>
              <a:solidFill>
                <a:schemeClr val="tx2">
                  <a:lumMod val="60000"/>
                  <a:lumOff val="40000"/>
                </a:schemeClr>
              </a:solidFill>
              <a:latin typeface="Arial" pitchFamily="34" charset="0"/>
              <a:cs typeface="Arial" pitchFamily="34" charset="0"/>
            </a:endParaRPr>
          </a:p>
        </p:txBody>
      </p:sp>
      <p:sp>
        <p:nvSpPr>
          <p:cNvPr id="9" name="TextBox 8"/>
          <p:cNvSpPr txBox="1"/>
          <p:nvPr/>
        </p:nvSpPr>
        <p:spPr>
          <a:xfrm>
            <a:off x="-72008" y="2636912"/>
            <a:ext cx="4572000" cy="2600712"/>
          </a:xfrm>
          <a:prstGeom prst="rect">
            <a:avLst/>
          </a:prstGeom>
          <a:noFill/>
        </p:spPr>
        <p:txBody>
          <a:bodyPr wrap="square" rtlCol="0">
            <a:spAutoFit/>
          </a:bodyPr>
          <a:lstStyle/>
          <a:p>
            <a:pPr algn="ctr"/>
            <a:r>
              <a:rPr lang="en-GB" sz="4000" b="1" dirty="0" smtClean="0">
                <a:ln>
                  <a:solidFill>
                    <a:srgbClr val="FF0066"/>
                  </a:solidFill>
                </a:ln>
                <a:solidFill>
                  <a:srgbClr val="FF6699"/>
                </a:solidFill>
                <a:latin typeface="Arial" pitchFamily="34" charset="0"/>
                <a:cs typeface="Arial" pitchFamily="34" charset="0"/>
              </a:rPr>
              <a:t>Do not be </a:t>
            </a:r>
          </a:p>
          <a:p>
            <a:pPr algn="ctr"/>
            <a:r>
              <a:rPr lang="en-GB" sz="4000" b="1" dirty="0" smtClean="0">
                <a:ln>
                  <a:solidFill>
                    <a:srgbClr val="FF0066"/>
                  </a:solidFill>
                </a:ln>
                <a:solidFill>
                  <a:srgbClr val="FF6699"/>
                </a:solidFill>
                <a:latin typeface="Arial" pitchFamily="34" charset="0"/>
                <a:cs typeface="Arial" pitchFamily="34" charset="0"/>
              </a:rPr>
              <a:t>anxious about </a:t>
            </a:r>
          </a:p>
          <a:p>
            <a:pPr algn="ctr"/>
            <a:r>
              <a:rPr lang="en-GB" sz="4000" b="1" dirty="0" smtClean="0">
                <a:ln>
                  <a:solidFill>
                    <a:srgbClr val="FF0066"/>
                  </a:solidFill>
                </a:ln>
                <a:solidFill>
                  <a:srgbClr val="FF6699"/>
                </a:solidFill>
                <a:latin typeface="Arial" pitchFamily="34" charset="0"/>
                <a:cs typeface="Arial" pitchFamily="34" charset="0"/>
              </a:rPr>
              <a:t>your life</a:t>
            </a:r>
          </a:p>
          <a:p>
            <a:pPr algn="ctr"/>
            <a:endParaRPr lang="en-GB" sz="1100" b="1" dirty="0" smtClean="0">
              <a:ln>
                <a:solidFill>
                  <a:srgbClr val="FF0066"/>
                </a:solidFill>
              </a:ln>
              <a:solidFill>
                <a:srgbClr val="FF6699"/>
              </a:solidFill>
              <a:latin typeface="Arial" pitchFamily="34" charset="0"/>
              <a:cs typeface="Arial" pitchFamily="34" charset="0"/>
            </a:endParaRPr>
          </a:p>
          <a:p>
            <a:pPr algn="ctr"/>
            <a:r>
              <a:rPr lang="en-GB" sz="3200" b="1" dirty="0" smtClean="0">
                <a:ln>
                  <a:solidFill>
                    <a:srgbClr val="FF0066"/>
                  </a:solidFill>
                </a:ln>
                <a:solidFill>
                  <a:srgbClr val="FF6699"/>
                </a:solidFill>
                <a:latin typeface="Arial" pitchFamily="34" charset="0"/>
                <a:cs typeface="Arial" pitchFamily="34" charset="0"/>
              </a:rPr>
              <a:t>(Matthew 6:25,31,34)</a:t>
            </a:r>
            <a:endParaRPr lang="en-GB" sz="3200" b="1" dirty="0" smtClean="0">
              <a:ln>
                <a:solidFill>
                  <a:srgbClr val="FF0066"/>
                </a:solidFill>
              </a:ln>
              <a:solidFill>
                <a:srgbClr val="FF6699"/>
              </a:solidFill>
              <a:latin typeface="Arial" pitchFamily="34" charset="0"/>
              <a:cs typeface="Arial" pitchFamily="34" charset="0"/>
            </a:endParaRPr>
          </a:p>
        </p:txBody>
      </p:sp>
      <p:sp>
        <p:nvSpPr>
          <p:cNvPr id="10" name="TextBox 9"/>
          <p:cNvSpPr txBox="1"/>
          <p:nvPr/>
        </p:nvSpPr>
        <p:spPr>
          <a:xfrm>
            <a:off x="-72008" y="1679317"/>
            <a:ext cx="4572000" cy="769441"/>
          </a:xfrm>
          <a:prstGeom prst="rect">
            <a:avLst/>
          </a:prstGeom>
          <a:noFill/>
        </p:spPr>
        <p:txBody>
          <a:bodyPr wrap="square" rtlCol="0">
            <a:spAutoFit/>
          </a:bodyPr>
          <a:lstStyle/>
          <a:p>
            <a:pPr algn="ctr"/>
            <a:r>
              <a:rPr lang="en-GB" sz="4400" b="1" dirty="0" smtClean="0">
                <a:ln>
                  <a:solidFill>
                    <a:srgbClr val="FF0066"/>
                  </a:solidFill>
                </a:ln>
                <a:solidFill>
                  <a:srgbClr val="FF0066"/>
                </a:solidFill>
                <a:latin typeface="Arial" pitchFamily="34" charset="0"/>
                <a:cs typeface="Arial" pitchFamily="34" charset="0"/>
              </a:rPr>
              <a:t>Anxiety</a:t>
            </a:r>
          </a:p>
        </p:txBody>
      </p:sp>
    </p:spTree>
    <p:extLst>
      <p:ext uri="{BB962C8B-B14F-4D97-AF65-F5344CB8AC3E}">
        <p14:creationId xmlns:p14="http://schemas.microsoft.com/office/powerpoint/2010/main" val="377392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qualitywallpapers.eu/wallpapers/bird_and_flowers-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rgbClr val="FFFF66"/>
                </a:solidFill>
                <a:latin typeface="Arial" pitchFamily="34" charset="0"/>
                <a:cs typeface="Arial" pitchFamily="34" charset="0"/>
              </a:rPr>
              <a:t>Greatness in the Kingdom</a:t>
            </a:r>
            <a:endParaRPr lang="en-US" sz="5400" b="1" cap="none" spc="0" dirty="0">
              <a:ln w="11430">
                <a:solidFill>
                  <a:schemeClr val="tx2"/>
                </a:solidFill>
              </a:ln>
              <a:solidFill>
                <a:srgbClr val="FFFF66"/>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rgbClr val="FFFF00"/>
                </a:solidFill>
                <a:latin typeface="Arial" pitchFamily="34" charset="0"/>
                <a:cs typeface="Arial" pitchFamily="34" charset="0"/>
              </a:rPr>
              <a:t>Warnings against Worldliness</a:t>
            </a:r>
            <a:endParaRPr lang="en-GB" sz="3200" b="1" dirty="0" smtClean="0">
              <a:solidFill>
                <a:srgbClr val="FFFF00"/>
              </a:solidFill>
              <a:latin typeface="Arial" pitchFamily="34" charset="0"/>
              <a:cs typeface="Arial" pitchFamily="34" charset="0"/>
            </a:endParaRPr>
          </a:p>
        </p:txBody>
      </p:sp>
      <p:sp>
        <p:nvSpPr>
          <p:cNvPr id="2" name="TextBox 1"/>
          <p:cNvSpPr txBox="1"/>
          <p:nvPr/>
        </p:nvSpPr>
        <p:spPr>
          <a:xfrm>
            <a:off x="395536" y="4005064"/>
            <a:ext cx="3900433" cy="1938992"/>
          </a:xfrm>
          <a:prstGeom prst="rect">
            <a:avLst/>
          </a:prstGeom>
          <a:noFill/>
        </p:spPr>
        <p:txBody>
          <a:bodyPr wrap="square" rtlCol="0">
            <a:spAutoFit/>
          </a:bodyPr>
          <a:lstStyle/>
          <a:p>
            <a:pPr algn="ctr"/>
            <a:r>
              <a:rPr lang="en-GB" sz="3200" b="1" dirty="0" smtClean="0">
                <a:ln>
                  <a:solidFill>
                    <a:schemeClr val="tx1"/>
                  </a:solidFill>
                </a:ln>
                <a:solidFill>
                  <a:srgbClr val="FFFFCC"/>
                </a:solidFill>
                <a:latin typeface="Arial" pitchFamily="34" charset="0"/>
                <a:cs typeface="Arial" pitchFamily="34" charset="0"/>
              </a:rPr>
              <a:t>Consider the birds.</a:t>
            </a:r>
          </a:p>
          <a:p>
            <a:pPr algn="ctr"/>
            <a:r>
              <a:rPr lang="en-GB" sz="3200" b="1" dirty="0" smtClean="0">
                <a:ln>
                  <a:solidFill>
                    <a:schemeClr val="tx1"/>
                  </a:solidFill>
                </a:ln>
                <a:solidFill>
                  <a:srgbClr val="FFFFCC"/>
                </a:solidFill>
                <a:latin typeface="Arial" pitchFamily="34" charset="0"/>
                <a:cs typeface="Arial" pitchFamily="34" charset="0"/>
              </a:rPr>
              <a:t>Father feeds them.</a:t>
            </a:r>
          </a:p>
          <a:p>
            <a:pPr algn="ctr"/>
            <a:r>
              <a:rPr lang="en-GB" sz="3200" b="1" dirty="0" smtClean="0">
                <a:ln>
                  <a:solidFill>
                    <a:schemeClr val="tx1"/>
                  </a:solidFill>
                </a:ln>
                <a:solidFill>
                  <a:srgbClr val="FFFFCC"/>
                </a:solidFill>
                <a:latin typeface="Arial" pitchFamily="34" charset="0"/>
                <a:cs typeface="Arial" pitchFamily="34" charset="0"/>
              </a:rPr>
              <a:t>You matter more!</a:t>
            </a:r>
          </a:p>
          <a:p>
            <a:pPr algn="ctr"/>
            <a:r>
              <a:rPr lang="en-GB" sz="2400" b="1" dirty="0" smtClean="0">
                <a:ln>
                  <a:solidFill>
                    <a:schemeClr val="tx1"/>
                  </a:solidFill>
                </a:ln>
                <a:solidFill>
                  <a:srgbClr val="FFFFCC"/>
                </a:solidFill>
                <a:latin typeface="Arial" pitchFamily="34" charset="0"/>
                <a:cs typeface="Arial" pitchFamily="34" charset="0"/>
              </a:rPr>
              <a:t>(Matt 6:26)</a:t>
            </a:r>
            <a:endParaRPr lang="en-GB" sz="2400" b="1" dirty="0" smtClean="0">
              <a:ln>
                <a:solidFill>
                  <a:schemeClr val="tx1"/>
                </a:solidFill>
              </a:ln>
              <a:solidFill>
                <a:srgbClr val="FFFFCC"/>
              </a:solidFill>
              <a:latin typeface="Arial" pitchFamily="34" charset="0"/>
              <a:cs typeface="Arial" pitchFamily="34" charset="0"/>
            </a:endParaRPr>
          </a:p>
        </p:txBody>
      </p:sp>
      <p:sp>
        <p:nvSpPr>
          <p:cNvPr id="9" name="TextBox 8"/>
          <p:cNvSpPr txBox="1"/>
          <p:nvPr/>
        </p:nvSpPr>
        <p:spPr>
          <a:xfrm>
            <a:off x="5220073" y="2498120"/>
            <a:ext cx="4104456" cy="1938992"/>
          </a:xfrm>
          <a:prstGeom prst="rect">
            <a:avLst/>
          </a:prstGeom>
          <a:noFill/>
        </p:spPr>
        <p:txBody>
          <a:bodyPr wrap="square" rtlCol="0">
            <a:spAutoFit/>
          </a:bodyPr>
          <a:lstStyle/>
          <a:p>
            <a:pPr algn="ctr"/>
            <a:r>
              <a:rPr lang="en-GB" sz="3200" b="1" dirty="0" smtClean="0">
                <a:ln>
                  <a:solidFill>
                    <a:schemeClr val="tx1"/>
                  </a:solidFill>
                </a:ln>
                <a:solidFill>
                  <a:srgbClr val="FFFFCC"/>
                </a:solidFill>
                <a:latin typeface="Arial" pitchFamily="34" charset="0"/>
                <a:cs typeface="Arial" pitchFamily="34" charset="0"/>
              </a:rPr>
              <a:t>Learn from flowers.</a:t>
            </a:r>
          </a:p>
          <a:p>
            <a:pPr algn="ctr"/>
            <a:r>
              <a:rPr lang="en-GB" sz="3200" b="1" dirty="0" smtClean="0">
                <a:ln>
                  <a:solidFill>
                    <a:schemeClr val="tx1"/>
                  </a:solidFill>
                </a:ln>
                <a:solidFill>
                  <a:srgbClr val="FFFFCC"/>
                </a:solidFill>
                <a:latin typeface="Arial" pitchFamily="34" charset="0"/>
                <a:cs typeface="Arial" pitchFamily="34" charset="0"/>
              </a:rPr>
              <a:t>God clothes them.</a:t>
            </a:r>
          </a:p>
          <a:p>
            <a:pPr algn="ctr"/>
            <a:r>
              <a:rPr lang="en-GB" sz="3200" b="1" dirty="0" smtClean="0">
                <a:ln>
                  <a:solidFill>
                    <a:schemeClr val="tx1"/>
                  </a:solidFill>
                </a:ln>
                <a:solidFill>
                  <a:srgbClr val="FFFFCC"/>
                </a:solidFill>
                <a:latin typeface="Arial" pitchFamily="34" charset="0"/>
                <a:cs typeface="Arial" pitchFamily="34" charset="0"/>
              </a:rPr>
              <a:t>Much more you!</a:t>
            </a:r>
          </a:p>
          <a:p>
            <a:pPr algn="ctr"/>
            <a:r>
              <a:rPr lang="en-GB" sz="2400" b="1" dirty="0" smtClean="0">
                <a:ln>
                  <a:solidFill>
                    <a:schemeClr val="tx1"/>
                  </a:solidFill>
                </a:ln>
                <a:solidFill>
                  <a:srgbClr val="FFFFCC"/>
                </a:solidFill>
                <a:latin typeface="Arial" pitchFamily="34" charset="0"/>
                <a:cs typeface="Arial" pitchFamily="34" charset="0"/>
              </a:rPr>
              <a:t>(Matt 6:28-30)</a:t>
            </a:r>
            <a:endParaRPr lang="en-GB" sz="2400" b="1" dirty="0" smtClean="0">
              <a:ln>
                <a:solidFill>
                  <a:schemeClr val="tx1"/>
                </a:solidFill>
              </a:ln>
              <a:solidFill>
                <a:srgbClr val="FFFFCC"/>
              </a:solidFill>
              <a:latin typeface="Arial" pitchFamily="34" charset="0"/>
              <a:cs typeface="Arial" pitchFamily="34" charset="0"/>
            </a:endParaRPr>
          </a:p>
        </p:txBody>
      </p:sp>
    </p:spTree>
    <p:extLst>
      <p:ext uri="{BB962C8B-B14F-4D97-AF65-F5344CB8AC3E}">
        <p14:creationId xmlns:p14="http://schemas.microsoft.com/office/powerpoint/2010/main" val="278729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celebrationofwomen.org/wp-content/uploads/2011/01/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833" y="-1611560"/>
            <a:ext cx="12060829" cy="885698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tx2"/>
                </a:solidFill>
                <a:latin typeface="Arial" pitchFamily="34" charset="0"/>
                <a:cs typeface="Arial" pitchFamily="34" charset="0"/>
              </a:rPr>
              <a:t>Greatness in the Kingdom</a:t>
            </a:r>
            <a:endParaRPr lang="en-US" sz="5400" b="1" cap="none" spc="0" dirty="0">
              <a:ln w="11430">
                <a:solidFill>
                  <a:schemeClr val="tx2"/>
                </a:solidFill>
              </a:ln>
              <a:solidFill>
                <a:schemeClr val="tx2"/>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chemeClr val="bg1"/>
                </a:solidFill>
                <a:latin typeface="Arial" pitchFamily="34" charset="0"/>
                <a:cs typeface="Arial" pitchFamily="34" charset="0"/>
              </a:rPr>
              <a:t>Warnings against Worldliness</a:t>
            </a:r>
            <a:endParaRPr lang="en-GB" sz="3200" b="1" dirty="0" smtClean="0">
              <a:solidFill>
                <a:schemeClr val="bg1"/>
              </a:solidFill>
              <a:latin typeface="Arial" pitchFamily="34" charset="0"/>
              <a:cs typeface="Arial" pitchFamily="34" charset="0"/>
            </a:endParaRPr>
          </a:p>
        </p:txBody>
      </p:sp>
      <p:sp>
        <p:nvSpPr>
          <p:cNvPr id="5" name="TextBox 4"/>
          <p:cNvSpPr txBox="1"/>
          <p:nvPr/>
        </p:nvSpPr>
        <p:spPr>
          <a:xfrm>
            <a:off x="4572000" y="2492896"/>
            <a:ext cx="4655940" cy="1815882"/>
          </a:xfrm>
          <a:prstGeom prst="rect">
            <a:avLst/>
          </a:prstGeom>
          <a:noFill/>
        </p:spPr>
        <p:txBody>
          <a:bodyPr wrap="square" rtlCol="0">
            <a:spAutoFit/>
          </a:bodyPr>
          <a:lstStyle/>
          <a:p>
            <a:pPr algn="ctr"/>
            <a:r>
              <a:rPr lang="en-GB" sz="4000" b="1" dirty="0" smtClean="0">
                <a:ln>
                  <a:solidFill>
                    <a:schemeClr val="accent1">
                      <a:lumMod val="50000"/>
                    </a:schemeClr>
                  </a:solidFill>
                </a:ln>
                <a:solidFill>
                  <a:schemeClr val="bg1"/>
                </a:solidFill>
                <a:latin typeface="Arial" pitchFamily="34" charset="0"/>
                <a:cs typeface="Arial" pitchFamily="34" charset="0"/>
              </a:rPr>
              <a:t>Life is more than food and clothing!</a:t>
            </a:r>
          </a:p>
          <a:p>
            <a:pPr algn="ctr"/>
            <a:r>
              <a:rPr lang="en-GB" sz="3200" b="1" dirty="0" smtClean="0">
                <a:ln>
                  <a:solidFill>
                    <a:schemeClr val="accent1">
                      <a:lumMod val="50000"/>
                    </a:schemeClr>
                  </a:solidFill>
                </a:ln>
                <a:solidFill>
                  <a:schemeClr val="bg1"/>
                </a:solidFill>
                <a:latin typeface="Arial" pitchFamily="34" charset="0"/>
                <a:cs typeface="Arial" pitchFamily="34" charset="0"/>
              </a:rPr>
              <a:t>(Matthew 6:25)</a:t>
            </a:r>
            <a:endParaRPr lang="en-GB" sz="3200" b="1" dirty="0" smtClean="0">
              <a:ln>
                <a:solidFill>
                  <a:schemeClr val="accent1">
                    <a:lumMod val="50000"/>
                  </a:schemeClr>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12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3.bp.blogspot.com/-rCG5_WaR3W0/TiuXcIGNsgI/AAAAAAAAKDc/kqQpzSLKH_M/s1600/clou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43997" cy="688538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accent1">
                    <a:lumMod val="20000"/>
                    <a:lumOff val="80000"/>
                  </a:schemeClr>
                </a:solidFill>
                <a:latin typeface="Arial" pitchFamily="34" charset="0"/>
                <a:cs typeface="Arial" pitchFamily="34" charset="0"/>
              </a:rPr>
              <a:t>Greatness in the Kingdom</a:t>
            </a:r>
            <a:endParaRPr lang="en-US" sz="5400" b="1" cap="none" spc="0" dirty="0">
              <a:ln w="11430">
                <a:solidFill>
                  <a:schemeClr val="tx2"/>
                </a:solidFill>
              </a:ln>
              <a:solidFill>
                <a:schemeClr val="accent1">
                  <a:lumMod val="20000"/>
                  <a:lumOff val="80000"/>
                </a:schemeClr>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chemeClr val="bg1"/>
                </a:solidFill>
                <a:latin typeface="Arial" pitchFamily="34" charset="0"/>
                <a:cs typeface="Arial" pitchFamily="34" charset="0"/>
              </a:rPr>
              <a:t>Warnings against Worldliness</a:t>
            </a:r>
            <a:endParaRPr lang="en-GB" sz="3200" b="1" dirty="0" smtClean="0">
              <a:solidFill>
                <a:schemeClr val="bg1"/>
              </a:solidFill>
              <a:latin typeface="Arial" pitchFamily="34" charset="0"/>
              <a:cs typeface="Arial" pitchFamily="34" charset="0"/>
            </a:endParaRPr>
          </a:p>
        </p:txBody>
      </p:sp>
      <p:sp>
        <p:nvSpPr>
          <p:cNvPr id="13" name="TextBox 12"/>
          <p:cNvSpPr txBox="1"/>
          <p:nvPr/>
        </p:nvSpPr>
        <p:spPr>
          <a:xfrm>
            <a:off x="2555776" y="3068960"/>
            <a:ext cx="5220072" cy="2308324"/>
          </a:xfrm>
          <a:prstGeom prst="rect">
            <a:avLst/>
          </a:prstGeom>
          <a:noFill/>
        </p:spPr>
        <p:txBody>
          <a:bodyPr wrap="square" rtlCol="0">
            <a:spAutoFit/>
          </a:bodyPr>
          <a:lstStyle/>
          <a:p>
            <a:pPr algn="ctr"/>
            <a:r>
              <a:rPr lang="en-GB" sz="4000" b="1" dirty="0" smtClean="0">
                <a:solidFill>
                  <a:schemeClr val="bg1"/>
                </a:solidFill>
                <a:latin typeface="Arial" pitchFamily="34" charset="0"/>
                <a:cs typeface="Arial" pitchFamily="34" charset="0"/>
              </a:rPr>
              <a:t>Invest in </a:t>
            </a:r>
          </a:p>
          <a:p>
            <a:pPr algn="ctr"/>
            <a:r>
              <a:rPr lang="en-GB" sz="4000" b="1" dirty="0" smtClean="0">
                <a:solidFill>
                  <a:schemeClr val="bg1"/>
                </a:solidFill>
                <a:latin typeface="Arial" pitchFamily="34" charset="0"/>
                <a:cs typeface="Arial" pitchFamily="34" charset="0"/>
              </a:rPr>
              <a:t>heavenly </a:t>
            </a:r>
          </a:p>
          <a:p>
            <a:pPr algn="ctr"/>
            <a:r>
              <a:rPr lang="en-GB" sz="4000" b="1" dirty="0" smtClean="0">
                <a:solidFill>
                  <a:schemeClr val="bg1"/>
                </a:solidFill>
                <a:latin typeface="Arial" pitchFamily="34" charset="0"/>
                <a:cs typeface="Arial" pitchFamily="34" charset="0"/>
              </a:rPr>
              <a:t>treasures!</a:t>
            </a:r>
            <a:endParaRPr lang="en-GB" sz="4000" b="1" dirty="0">
              <a:solidFill>
                <a:schemeClr val="bg1"/>
              </a:solidFill>
              <a:latin typeface="Arial" pitchFamily="34" charset="0"/>
              <a:cs typeface="Arial" pitchFamily="34" charset="0"/>
            </a:endParaRPr>
          </a:p>
          <a:p>
            <a:pPr algn="ctr"/>
            <a:r>
              <a:rPr lang="en-GB" sz="2400" dirty="0" smtClean="0">
                <a:solidFill>
                  <a:schemeClr val="bg1"/>
                </a:solidFill>
                <a:latin typeface="Arial" pitchFamily="34" charset="0"/>
                <a:cs typeface="Arial" pitchFamily="34" charset="0"/>
              </a:rPr>
              <a:t>(Matthew</a:t>
            </a:r>
            <a:r>
              <a:rPr lang="en-GB" sz="2400" dirty="0" smtClean="0">
                <a:solidFill>
                  <a:schemeClr val="bg1"/>
                </a:solidFill>
                <a:latin typeface="Arial" pitchFamily="34" charset="0"/>
                <a:cs typeface="Arial" pitchFamily="34" charset="0"/>
              </a:rPr>
              <a:t> 6:20)</a:t>
            </a:r>
            <a:endParaRPr lang="en-GB" sz="2400" dirty="0" smtClean="0">
              <a:solidFill>
                <a:schemeClr val="bg1"/>
              </a:solidFill>
              <a:latin typeface="Arial" pitchFamily="34" charset="0"/>
              <a:cs typeface="Arial" pitchFamily="34" charset="0"/>
            </a:endParaRPr>
          </a:p>
        </p:txBody>
      </p:sp>
      <p:sp>
        <p:nvSpPr>
          <p:cNvPr id="14" name="TextBox 13"/>
          <p:cNvSpPr txBox="1"/>
          <p:nvPr/>
        </p:nvSpPr>
        <p:spPr>
          <a:xfrm>
            <a:off x="5040562" y="1700808"/>
            <a:ext cx="5220070" cy="584775"/>
          </a:xfrm>
          <a:prstGeom prst="rect">
            <a:avLst/>
          </a:prstGeom>
          <a:noFill/>
        </p:spPr>
        <p:txBody>
          <a:bodyPr wrap="square" rtlCol="0">
            <a:spAutoFit/>
          </a:bodyPr>
          <a:lstStyle/>
          <a:p>
            <a:pPr algn="ctr"/>
            <a:r>
              <a:rPr lang="en-GB" sz="3200" dirty="0" smtClean="0">
                <a:solidFill>
                  <a:schemeClr val="bg1"/>
                </a:solidFill>
                <a:latin typeface="Arial" pitchFamily="34" charset="0"/>
                <a:cs typeface="Arial" pitchFamily="34" charset="0"/>
              </a:rPr>
              <a:t>Kindness</a:t>
            </a:r>
            <a:endParaRPr lang="en-GB" sz="3200" dirty="0" smtClean="0">
              <a:solidFill>
                <a:schemeClr val="bg1"/>
              </a:solidFill>
              <a:latin typeface="Arial" pitchFamily="34" charset="0"/>
              <a:cs typeface="Arial" pitchFamily="34" charset="0"/>
            </a:endParaRPr>
          </a:p>
        </p:txBody>
      </p:sp>
      <p:sp>
        <p:nvSpPr>
          <p:cNvPr id="15" name="TextBox 14"/>
          <p:cNvSpPr txBox="1"/>
          <p:nvPr/>
        </p:nvSpPr>
        <p:spPr>
          <a:xfrm>
            <a:off x="5040562" y="2285583"/>
            <a:ext cx="5220069" cy="584775"/>
          </a:xfrm>
          <a:prstGeom prst="rect">
            <a:avLst/>
          </a:prstGeom>
          <a:noFill/>
        </p:spPr>
        <p:txBody>
          <a:bodyPr wrap="square" rtlCol="0">
            <a:spAutoFit/>
          </a:bodyPr>
          <a:lstStyle/>
          <a:p>
            <a:pPr algn="ctr"/>
            <a:r>
              <a:rPr lang="en-GB" sz="3200" dirty="0" smtClean="0">
                <a:solidFill>
                  <a:schemeClr val="bg1"/>
                </a:solidFill>
                <a:latin typeface="Arial" pitchFamily="34" charset="0"/>
                <a:cs typeface="Arial" pitchFamily="34" charset="0"/>
              </a:rPr>
              <a:t>Character</a:t>
            </a:r>
            <a:endParaRPr lang="en-GB" sz="3200" dirty="0" smtClean="0">
              <a:solidFill>
                <a:schemeClr val="bg1"/>
              </a:solidFill>
              <a:latin typeface="Arial" pitchFamily="34" charset="0"/>
              <a:cs typeface="Arial" pitchFamily="34" charset="0"/>
            </a:endParaRPr>
          </a:p>
        </p:txBody>
      </p:sp>
      <p:sp>
        <p:nvSpPr>
          <p:cNvPr id="2" name="TextBox 1"/>
          <p:cNvSpPr txBox="1"/>
          <p:nvPr/>
        </p:nvSpPr>
        <p:spPr>
          <a:xfrm>
            <a:off x="251520" y="2492896"/>
            <a:ext cx="2664296" cy="830997"/>
          </a:xfrm>
          <a:prstGeom prst="rect">
            <a:avLst/>
          </a:prstGeom>
          <a:noFill/>
        </p:spPr>
        <p:txBody>
          <a:bodyPr wrap="square" rtlCol="0">
            <a:spAutoFit/>
          </a:bodyPr>
          <a:lstStyle/>
          <a:p>
            <a:r>
              <a:rPr lang="en-GB" sz="4800" dirty="0" smtClean="0">
                <a:solidFill>
                  <a:schemeClr val="bg1"/>
                </a:solidFill>
                <a:latin typeface="Arial" pitchFamily="34" charset="0"/>
                <a:cs typeface="Arial" pitchFamily="34" charset="0"/>
              </a:rPr>
              <a:t>… So …</a:t>
            </a:r>
            <a:endParaRPr lang="en-GB" sz="48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167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1"/>
                  </a:solidFill>
                </a:ln>
                <a:solidFill>
                  <a:schemeClr val="accent1">
                    <a:lumMod val="50000"/>
                  </a:schemeClr>
                </a:solidFill>
                <a:latin typeface="Arial" pitchFamily="34" charset="0"/>
                <a:cs typeface="Arial" pitchFamily="34" charset="0"/>
              </a:rPr>
              <a:t>Greatness in the Kingdom</a:t>
            </a:r>
            <a:endParaRPr lang="en-US" sz="5400" b="1" cap="none" spc="0" dirty="0">
              <a:ln w="11430">
                <a:solidFill>
                  <a:schemeClr val="accent1"/>
                </a:solidFill>
              </a:ln>
              <a:solidFill>
                <a:schemeClr val="accent1">
                  <a:lumMod val="50000"/>
                </a:schemeClr>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chemeClr val="bg1"/>
                </a:solidFill>
                <a:latin typeface="Arial" pitchFamily="34" charset="0"/>
                <a:cs typeface="Arial" pitchFamily="34" charset="0"/>
              </a:rPr>
              <a:t>Warnings against Worldliness</a:t>
            </a:r>
            <a:endParaRPr lang="en-GB" sz="3200" b="1" dirty="0" smtClean="0">
              <a:solidFill>
                <a:schemeClr val="bg1"/>
              </a:solidFill>
              <a:latin typeface="Arial" pitchFamily="34" charset="0"/>
              <a:cs typeface="Arial" pitchFamily="34" charset="0"/>
            </a:endParaRPr>
          </a:p>
        </p:txBody>
      </p:sp>
      <p:sp>
        <p:nvSpPr>
          <p:cNvPr id="8" name="Rectangle 7"/>
          <p:cNvSpPr/>
          <p:nvPr/>
        </p:nvSpPr>
        <p:spPr>
          <a:xfrm>
            <a:off x="755576" y="1484784"/>
            <a:ext cx="8424936"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2"/>
                  </a:solidFill>
                </a:ln>
                <a:solidFill>
                  <a:schemeClr val="bg1"/>
                </a:solidFill>
                <a:latin typeface="Arial" pitchFamily="34" charset="0"/>
                <a:cs typeface="Arial" pitchFamily="34" charset="0"/>
              </a:rPr>
              <a:t>Life is more than </a:t>
            </a:r>
          </a:p>
          <a:p>
            <a:pPr algn="ctr"/>
            <a:r>
              <a:rPr lang="en-US" sz="4800" b="1" dirty="0" smtClean="0">
                <a:ln w="11430">
                  <a:solidFill>
                    <a:schemeClr val="tx2"/>
                  </a:solidFill>
                </a:ln>
                <a:solidFill>
                  <a:schemeClr val="bg1"/>
                </a:solidFill>
                <a:latin typeface="Arial" pitchFamily="34" charset="0"/>
                <a:cs typeface="Arial" pitchFamily="34" charset="0"/>
              </a:rPr>
              <a:t>the here and now! </a:t>
            </a:r>
            <a:endParaRPr lang="en-US" sz="4800" b="1" cap="none" spc="0" dirty="0" smtClean="0">
              <a:ln w="11430">
                <a:solidFill>
                  <a:schemeClr val="tx2"/>
                </a:solidFill>
              </a:ln>
              <a:solidFill>
                <a:schemeClr val="bg1"/>
              </a:solidFill>
              <a:latin typeface="Arial" pitchFamily="34" charset="0"/>
              <a:cs typeface="Arial" pitchFamily="34" charset="0"/>
            </a:endParaRPr>
          </a:p>
          <a:p>
            <a:pPr algn="ctr"/>
            <a:r>
              <a:rPr lang="en-US" sz="3200" b="1" dirty="0" smtClean="0">
                <a:ln w="11430">
                  <a:solidFill>
                    <a:schemeClr val="tx2"/>
                  </a:solidFill>
                </a:ln>
                <a:solidFill>
                  <a:schemeClr val="bg1"/>
                </a:solidFill>
                <a:latin typeface="Arial" pitchFamily="34" charset="0"/>
                <a:cs typeface="Arial" pitchFamily="34" charset="0"/>
              </a:rPr>
              <a:t>(Matthew 6:33)</a:t>
            </a:r>
            <a:endParaRPr lang="en-US" sz="3200" b="1" cap="none" spc="0" dirty="0">
              <a:ln w="11430">
                <a:solidFill>
                  <a:schemeClr val="tx2"/>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889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6" name="Picture 4" descr="http://goodnessofgodministries.files.wordpress.com/2011/06/pray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
            <a:ext cx="9172988" cy="685614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1"/>
                  </a:solidFill>
                </a:ln>
                <a:solidFill>
                  <a:schemeClr val="bg1"/>
                </a:solidFill>
                <a:latin typeface="Arial" pitchFamily="34" charset="0"/>
                <a:cs typeface="Arial" pitchFamily="34" charset="0"/>
              </a:rPr>
              <a:t>Greatness in the Kingdom</a:t>
            </a:r>
            <a:endParaRPr lang="en-US" sz="5400" b="1" cap="none" spc="0" dirty="0">
              <a:ln w="11430">
                <a:solidFill>
                  <a:schemeClr val="accent1"/>
                </a:solidFill>
              </a:ln>
              <a:solidFill>
                <a:schemeClr val="bg1"/>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ln>
                  <a:solidFill>
                    <a:schemeClr val="accent1">
                      <a:lumMod val="50000"/>
                    </a:schemeClr>
                  </a:solidFill>
                </a:ln>
                <a:solidFill>
                  <a:schemeClr val="bg1"/>
                </a:solidFill>
                <a:latin typeface="Arial" pitchFamily="34" charset="0"/>
                <a:cs typeface="Arial" pitchFamily="34" charset="0"/>
              </a:rPr>
              <a:t>Warnings against Worldliness</a:t>
            </a:r>
            <a:endParaRPr lang="en-GB" sz="3200" b="1" dirty="0" smtClean="0">
              <a:ln>
                <a:solidFill>
                  <a:schemeClr val="accent1">
                    <a:lumMod val="50000"/>
                  </a:schemeClr>
                </a:solidFill>
              </a:ln>
              <a:solidFill>
                <a:schemeClr val="bg1"/>
              </a:solidFill>
              <a:latin typeface="Arial" pitchFamily="34" charset="0"/>
              <a:cs typeface="Arial" pitchFamily="34" charset="0"/>
            </a:endParaRPr>
          </a:p>
        </p:txBody>
      </p:sp>
      <p:sp>
        <p:nvSpPr>
          <p:cNvPr id="2" name="TextBox 1"/>
          <p:cNvSpPr txBox="1"/>
          <p:nvPr/>
        </p:nvSpPr>
        <p:spPr>
          <a:xfrm>
            <a:off x="5292080" y="1268760"/>
            <a:ext cx="4464496" cy="2554545"/>
          </a:xfrm>
          <a:prstGeom prst="rect">
            <a:avLst/>
          </a:prstGeom>
          <a:noFill/>
        </p:spPr>
        <p:txBody>
          <a:bodyPr wrap="square" rtlCol="0">
            <a:spAutoFit/>
          </a:bodyPr>
          <a:lstStyle/>
          <a:p>
            <a:pPr algn="ctr"/>
            <a:r>
              <a:rPr lang="en-GB" sz="4400" b="1" dirty="0" smtClean="0">
                <a:ln>
                  <a:solidFill>
                    <a:schemeClr val="accent4">
                      <a:lumMod val="75000"/>
                    </a:schemeClr>
                  </a:solidFill>
                </a:ln>
                <a:solidFill>
                  <a:schemeClr val="bg1"/>
                </a:solidFill>
                <a:latin typeface="Arial" pitchFamily="34" charset="0"/>
                <a:cs typeface="Arial" pitchFamily="34" charset="0"/>
              </a:rPr>
              <a:t>Seek </a:t>
            </a:r>
          </a:p>
          <a:p>
            <a:pPr algn="ctr"/>
            <a:r>
              <a:rPr lang="en-GB" sz="4400" b="1" dirty="0" smtClean="0">
                <a:ln>
                  <a:solidFill>
                    <a:schemeClr val="accent4">
                      <a:lumMod val="75000"/>
                    </a:schemeClr>
                  </a:solidFill>
                </a:ln>
                <a:solidFill>
                  <a:schemeClr val="bg1"/>
                </a:solidFill>
                <a:latin typeface="Arial" pitchFamily="34" charset="0"/>
                <a:cs typeface="Arial" pitchFamily="34" charset="0"/>
              </a:rPr>
              <a:t>heavenly priorities</a:t>
            </a:r>
          </a:p>
          <a:p>
            <a:pPr algn="ctr"/>
            <a:r>
              <a:rPr lang="en-GB" sz="2800" dirty="0" smtClean="0">
                <a:ln>
                  <a:solidFill>
                    <a:schemeClr val="accent4">
                      <a:lumMod val="75000"/>
                    </a:schemeClr>
                  </a:solidFill>
                </a:ln>
                <a:solidFill>
                  <a:schemeClr val="bg1"/>
                </a:solidFill>
                <a:latin typeface="Arial" pitchFamily="34" charset="0"/>
                <a:cs typeface="Arial" pitchFamily="34" charset="0"/>
              </a:rPr>
              <a:t>(Matthew 6:33)</a:t>
            </a:r>
            <a:endParaRPr lang="en-GB" sz="2800" dirty="0" smtClean="0">
              <a:ln>
                <a:solidFill>
                  <a:schemeClr val="accent4">
                    <a:lumMod val="75000"/>
                  </a:schemeClr>
                </a:solidFill>
              </a:ln>
              <a:solidFill>
                <a:schemeClr val="bg1"/>
              </a:solidFill>
              <a:latin typeface="Arial" pitchFamily="34" charset="0"/>
              <a:cs typeface="Arial" pitchFamily="34" charset="0"/>
            </a:endParaRPr>
          </a:p>
        </p:txBody>
      </p:sp>
      <p:sp>
        <p:nvSpPr>
          <p:cNvPr id="4" name="TextBox 3"/>
          <p:cNvSpPr txBox="1"/>
          <p:nvPr/>
        </p:nvSpPr>
        <p:spPr>
          <a:xfrm>
            <a:off x="5426027" y="3895313"/>
            <a:ext cx="4186533" cy="584775"/>
          </a:xfrm>
          <a:prstGeom prst="rect">
            <a:avLst/>
          </a:prstGeom>
          <a:noFill/>
        </p:spPr>
        <p:txBody>
          <a:bodyPr wrap="square" rtlCol="0">
            <a:spAutoFit/>
          </a:bodyPr>
          <a:lstStyle/>
          <a:p>
            <a:pPr algn="ctr"/>
            <a:r>
              <a:rPr lang="en-GB" sz="3200" b="1" dirty="0" smtClean="0">
                <a:solidFill>
                  <a:schemeClr val="accent4">
                    <a:lumMod val="50000"/>
                  </a:schemeClr>
                </a:solidFill>
                <a:latin typeface="Arial" pitchFamily="34" charset="0"/>
                <a:cs typeface="Arial" pitchFamily="34" charset="0"/>
              </a:rPr>
              <a:t>The Kingdom</a:t>
            </a:r>
            <a:endParaRPr lang="en-GB" sz="3200" b="1" dirty="0" smtClean="0">
              <a:solidFill>
                <a:schemeClr val="accent4">
                  <a:lumMod val="50000"/>
                </a:schemeClr>
              </a:solidFill>
              <a:latin typeface="Arial" pitchFamily="34" charset="0"/>
              <a:cs typeface="Arial" pitchFamily="34" charset="0"/>
            </a:endParaRPr>
          </a:p>
        </p:txBody>
      </p:sp>
      <p:sp>
        <p:nvSpPr>
          <p:cNvPr id="9" name="TextBox 8"/>
          <p:cNvSpPr txBox="1"/>
          <p:nvPr/>
        </p:nvSpPr>
        <p:spPr>
          <a:xfrm>
            <a:off x="5426027" y="4534674"/>
            <a:ext cx="4186533" cy="584775"/>
          </a:xfrm>
          <a:prstGeom prst="rect">
            <a:avLst/>
          </a:prstGeom>
          <a:noFill/>
        </p:spPr>
        <p:txBody>
          <a:bodyPr wrap="square" rtlCol="0">
            <a:spAutoFit/>
          </a:bodyPr>
          <a:lstStyle/>
          <a:p>
            <a:pPr algn="ctr"/>
            <a:r>
              <a:rPr lang="en-GB" sz="3200" b="1" dirty="0" smtClean="0">
                <a:solidFill>
                  <a:schemeClr val="accent4">
                    <a:lumMod val="50000"/>
                  </a:schemeClr>
                </a:solidFill>
                <a:latin typeface="Arial" pitchFamily="34" charset="0"/>
                <a:cs typeface="Arial" pitchFamily="34" charset="0"/>
              </a:rPr>
              <a:t>Righteousness</a:t>
            </a:r>
            <a:endParaRPr lang="en-GB" sz="3200" b="1" dirty="0" smtClean="0">
              <a:solidFill>
                <a:schemeClr val="accent4">
                  <a:lumMod val="50000"/>
                </a:schemeClr>
              </a:solidFill>
              <a:latin typeface="Arial" pitchFamily="34" charset="0"/>
              <a:cs typeface="Arial" pitchFamily="34" charset="0"/>
            </a:endParaRPr>
          </a:p>
        </p:txBody>
      </p:sp>
      <p:sp>
        <p:nvSpPr>
          <p:cNvPr id="10" name="TextBox 9"/>
          <p:cNvSpPr txBox="1"/>
          <p:nvPr/>
        </p:nvSpPr>
        <p:spPr>
          <a:xfrm>
            <a:off x="251520" y="1085835"/>
            <a:ext cx="2952328" cy="830997"/>
          </a:xfrm>
          <a:prstGeom prst="rect">
            <a:avLst/>
          </a:prstGeom>
          <a:noFill/>
        </p:spPr>
        <p:txBody>
          <a:bodyPr wrap="square" rtlCol="0">
            <a:spAutoFit/>
          </a:bodyPr>
          <a:lstStyle/>
          <a:p>
            <a:r>
              <a:rPr lang="en-GB" sz="4800" dirty="0" smtClean="0">
                <a:solidFill>
                  <a:schemeClr val="bg1"/>
                </a:solidFill>
                <a:latin typeface="Arial" pitchFamily="34" charset="0"/>
                <a:cs typeface="Arial" pitchFamily="34" charset="0"/>
              </a:rPr>
              <a:t>… So …</a:t>
            </a:r>
            <a:endParaRPr lang="en-GB" sz="48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507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tx2"/>
                </a:solidFill>
                <a:latin typeface="Arial" pitchFamily="34" charset="0"/>
                <a:cs typeface="Arial" pitchFamily="34" charset="0"/>
              </a:rPr>
              <a:t>Greatness in the Kingdom</a:t>
            </a:r>
            <a:endParaRPr lang="en-US" sz="5400" b="1" cap="none" spc="0" dirty="0">
              <a:ln w="11430">
                <a:solidFill>
                  <a:schemeClr val="tx2"/>
                </a:solidFill>
              </a:ln>
              <a:solidFill>
                <a:schemeClr val="tx2"/>
              </a:solidFill>
              <a:latin typeface="Arial" pitchFamily="34" charset="0"/>
              <a:cs typeface="Arial" pitchFamily="34" charset="0"/>
            </a:endParaRPr>
          </a:p>
        </p:txBody>
      </p:sp>
      <p:sp>
        <p:nvSpPr>
          <p:cNvPr id="3" name="TextBox 2"/>
          <p:cNvSpPr txBox="1"/>
          <p:nvPr/>
        </p:nvSpPr>
        <p:spPr>
          <a:xfrm>
            <a:off x="0" y="6021288"/>
            <a:ext cx="9144000" cy="707886"/>
          </a:xfrm>
          <a:prstGeom prst="rect">
            <a:avLst/>
          </a:prstGeom>
          <a:noFill/>
        </p:spPr>
        <p:txBody>
          <a:bodyPr wrap="square" rtlCol="0">
            <a:spAutoFit/>
          </a:bodyPr>
          <a:lstStyle/>
          <a:p>
            <a:pPr algn="ctr"/>
            <a:r>
              <a:rPr lang="en-GB" sz="4000" b="1" dirty="0" smtClean="0">
                <a:solidFill>
                  <a:schemeClr val="tx2"/>
                </a:solidFill>
                <a:latin typeface="Arial" pitchFamily="34" charset="0"/>
                <a:cs typeface="Arial" pitchFamily="34" charset="0"/>
              </a:rPr>
              <a:t>Kingdom Righteousness Explored</a:t>
            </a:r>
            <a:endParaRPr lang="en-GB" sz="4000" b="1" dirty="0" smtClean="0">
              <a:solidFill>
                <a:schemeClr val="tx2"/>
              </a:solidFill>
              <a:latin typeface="Arial" pitchFamily="34" charset="0"/>
              <a:cs typeface="Arial" pitchFamily="34" charset="0"/>
            </a:endParaRPr>
          </a:p>
        </p:txBody>
      </p:sp>
      <p:sp>
        <p:nvSpPr>
          <p:cNvPr id="4" name="TextBox 3"/>
          <p:cNvSpPr txBox="1"/>
          <p:nvPr/>
        </p:nvSpPr>
        <p:spPr>
          <a:xfrm>
            <a:off x="0" y="3660700"/>
            <a:ext cx="2987824" cy="2000548"/>
          </a:xfrm>
          <a:prstGeom prst="rect">
            <a:avLst/>
          </a:prstGeom>
          <a:noFill/>
        </p:spPr>
        <p:txBody>
          <a:bodyPr wrap="square" rtlCol="0">
            <a:spAutoFit/>
          </a:bodyPr>
          <a:lstStyle/>
          <a:p>
            <a:pPr algn="ctr"/>
            <a:r>
              <a:rPr lang="en-GB" sz="3000" dirty="0" smtClean="0">
                <a:latin typeface="Arial" pitchFamily="34" charset="0"/>
                <a:cs typeface="Arial" pitchFamily="34" charset="0"/>
              </a:rPr>
              <a:t>exceed that </a:t>
            </a:r>
          </a:p>
          <a:p>
            <a:pPr algn="ctr"/>
            <a:r>
              <a:rPr lang="en-GB" sz="3000" dirty="0" smtClean="0">
                <a:latin typeface="Arial" pitchFamily="34" charset="0"/>
                <a:cs typeface="Arial" pitchFamily="34" charset="0"/>
              </a:rPr>
              <a:t>of Scribes </a:t>
            </a:r>
            <a:r>
              <a:rPr lang="en-GB" sz="3000" dirty="0" smtClean="0">
                <a:latin typeface="Arial" pitchFamily="34" charset="0"/>
                <a:cs typeface="Arial" pitchFamily="34" charset="0"/>
              </a:rPr>
              <a:t>and Pharisees … </a:t>
            </a:r>
          </a:p>
          <a:p>
            <a:pPr algn="ctr"/>
            <a:endParaRPr lang="en-GB" sz="1000" dirty="0">
              <a:latin typeface="Arial" pitchFamily="34" charset="0"/>
              <a:cs typeface="Arial" pitchFamily="34" charset="0"/>
            </a:endParaRPr>
          </a:p>
          <a:p>
            <a:pPr algn="ctr"/>
            <a:r>
              <a:rPr lang="en-GB" sz="2400" dirty="0" smtClean="0">
                <a:latin typeface="Arial" pitchFamily="34" charset="0"/>
                <a:cs typeface="Arial" pitchFamily="34" charset="0"/>
              </a:rPr>
              <a:t>(Matthew 5:20)</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633" y="1356444"/>
            <a:ext cx="225473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59832" y="3660700"/>
            <a:ext cx="2987824" cy="2000548"/>
          </a:xfrm>
          <a:prstGeom prst="rect">
            <a:avLst/>
          </a:prstGeom>
          <a:noFill/>
        </p:spPr>
        <p:txBody>
          <a:bodyPr wrap="square" rtlCol="0">
            <a:spAutoFit/>
          </a:bodyPr>
          <a:lstStyle/>
          <a:p>
            <a:pPr algn="ctr"/>
            <a:r>
              <a:rPr lang="en-GB" sz="3000" dirty="0" smtClean="0">
                <a:latin typeface="Arial" pitchFamily="34" charset="0"/>
                <a:cs typeface="Arial" pitchFamily="34" charset="0"/>
              </a:rPr>
              <a:t>not done like hypocrites to be seen by others</a:t>
            </a:r>
            <a:endParaRPr lang="en-GB" sz="3000" dirty="0" smtClean="0">
              <a:latin typeface="Arial" pitchFamily="34" charset="0"/>
              <a:cs typeface="Arial" pitchFamily="34" charset="0"/>
            </a:endParaRPr>
          </a:p>
          <a:p>
            <a:pPr algn="ctr"/>
            <a:endParaRPr lang="en-GB" sz="1000" dirty="0">
              <a:latin typeface="Arial" pitchFamily="34" charset="0"/>
              <a:cs typeface="Arial" pitchFamily="34" charset="0"/>
            </a:endParaRPr>
          </a:p>
          <a:p>
            <a:pPr algn="ctr"/>
            <a:r>
              <a:rPr lang="en-GB" sz="2400" dirty="0" smtClean="0">
                <a:latin typeface="Arial" pitchFamily="34" charset="0"/>
                <a:cs typeface="Arial" pitchFamily="34" charset="0"/>
              </a:rPr>
              <a:t>(Matthew </a:t>
            </a:r>
            <a:r>
              <a:rPr lang="en-GB" sz="2400" dirty="0" smtClean="0">
                <a:latin typeface="Arial" pitchFamily="34" charset="0"/>
                <a:cs typeface="Arial" pitchFamily="34" charset="0"/>
              </a:rPr>
              <a:t>6:1-2)</a:t>
            </a:r>
            <a:endParaRPr lang="en-GB" sz="2400" dirty="0" smtClean="0">
              <a:latin typeface="Arial" pitchFamily="34" charset="0"/>
              <a:cs typeface="Arial" pitchFamily="34" charset="0"/>
            </a:endParaRPr>
          </a:p>
        </p:txBody>
      </p:sp>
      <p:pic>
        <p:nvPicPr>
          <p:cNvPr id="5" name="Picture 2" descr="http://all-history.org/images2/443/530%20copy%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025" y="1356444"/>
            <a:ext cx="2291455" cy="23042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56176" y="3660700"/>
            <a:ext cx="2987824" cy="2000548"/>
          </a:xfrm>
          <a:prstGeom prst="rect">
            <a:avLst/>
          </a:prstGeom>
          <a:noFill/>
        </p:spPr>
        <p:txBody>
          <a:bodyPr wrap="square" rtlCol="0">
            <a:spAutoFit/>
          </a:bodyPr>
          <a:lstStyle/>
          <a:p>
            <a:pPr algn="ctr"/>
            <a:r>
              <a:rPr lang="en-GB" sz="3000" dirty="0" smtClean="0">
                <a:latin typeface="Arial" pitchFamily="34" charset="0"/>
                <a:cs typeface="Arial" pitchFamily="34" charset="0"/>
              </a:rPr>
              <a:t>warnings against worldliness</a:t>
            </a:r>
            <a:endParaRPr lang="en-GB" sz="3000" dirty="0" smtClean="0">
              <a:latin typeface="Arial" pitchFamily="34" charset="0"/>
              <a:cs typeface="Arial" pitchFamily="34" charset="0"/>
            </a:endParaRPr>
          </a:p>
          <a:p>
            <a:pPr algn="ctr"/>
            <a:endParaRPr lang="en-GB" sz="1000" dirty="0">
              <a:latin typeface="Arial" pitchFamily="34" charset="0"/>
              <a:cs typeface="Arial" pitchFamily="34" charset="0"/>
            </a:endParaRPr>
          </a:p>
          <a:p>
            <a:pPr algn="ctr"/>
            <a:r>
              <a:rPr lang="en-GB" sz="2400" dirty="0" smtClean="0">
                <a:latin typeface="Arial" pitchFamily="34" charset="0"/>
                <a:cs typeface="Arial" pitchFamily="34" charset="0"/>
              </a:rPr>
              <a:t>(Matthew </a:t>
            </a:r>
            <a:r>
              <a:rPr lang="en-GB" sz="2400" dirty="0" smtClean="0">
                <a:latin typeface="Arial" pitchFamily="34" charset="0"/>
                <a:cs typeface="Arial" pitchFamily="34" charset="0"/>
              </a:rPr>
              <a:t>6:19-7:27)</a:t>
            </a:r>
            <a:endParaRPr lang="en-GB" sz="2400" dirty="0" smtClean="0">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96390"/>
            <a:ext cx="2304256" cy="252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7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55769" cy="655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1"/>
                  </a:solidFill>
                </a:ln>
                <a:solidFill>
                  <a:schemeClr val="bg1"/>
                </a:solidFill>
                <a:latin typeface="Arial" pitchFamily="34" charset="0"/>
                <a:cs typeface="Arial" pitchFamily="34" charset="0"/>
              </a:rPr>
              <a:t>Greatness in the Kingdom</a:t>
            </a:r>
            <a:endParaRPr lang="en-US" sz="5400" b="1" cap="none" spc="0" dirty="0">
              <a:ln w="11430">
                <a:solidFill>
                  <a:schemeClr val="tx1"/>
                </a:solidFill>
              </a:ln>
              <a:solidFill>
                <a:schemeClr val="bg1"/>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chemeClr val="bg1"/>
                </a:solidFill>
                <a:latin typeface="Arial" pitchFamily="34" charset="0"/>
                <a:cs typeface="Arial" pitchFamily="34" charset="0"/>
              </a:rPr>
              <a:t>Warnings against Worldliness</a:t>
            </a:r>
            <a:endParaRPr lang="en-GB" sz="3200" b="1" dirty="0" smtClean="0">
              <a:solidFill>
                <a:schemeClr val="bg1"/>
              </a:solidFill>
              <a:latin typeface="Arial" pitchFamily="34" charset="0"/>
              <a:cs typeface="Arial" pitchFamily="34" charset="0"/>
            </a:endParaRPr>
          </a:p>
        </p:txBody>
      </p:sp>
      <p:sp>
        <p:nvSpPr>
          <p:cNvPr id="4" name="TextBox 3"/>
          <p:cNvSpPr txBox="1"/>
          <p:nvPr/>
        </p:nvSpPr>
        <p:spPr>
          <a:xfrm>
            <a:off x="251520" y="1916832"/>
            <a:ext cx="4536504" cy="1815882"/>
          </a:xfrm>
          <a:prstGeom prst="rect">
            <a:avLst/>
          </a:prstGeom>
          <a:noFill/>
        </p:spPr>
        <p:txBody>
          <a:bodyPr wrap="square" rtlCol="0">
            <a:spAutoFit/>
          </a:bodyPr>
          <a:lstStyle/>
          <a:p>
            <a:r>
              <a:rPr lang="en-GB" sz="4400" b="1" dirty="0" smtClean="0">
                <a:ln>
                  <a:solidFill>
                    <a:schemeClr val="tx1"/>
                  </a:solidFill>
                </a:ln>
                <a:solidFill>
                  <a:schemeClr val="bg1"/>
                </a:solidFill>
                <a:latin typeface="Arial" pitchFamily="34" charset="0"/>
                <a:cs typeface="Arial" pitchFamily="34" charset="0"/>
              </a:rPr>
              <a:t>Life does have daily troubles …</a:t>
            </a:r>
          </a:p>
          <a:p>
            <a:r>
              <a:rPr lang="en-GB" sz="2400" dirty="0" smtClean="0">
                <a:solidFill>
                  <a:schemeClr val="bg1"/>
                </a:solidFill>
                <a:latin typeface="Arial" pitchFamily="34" charset="0"/>
                <a:cs typeface="Arial" pitchFamily="34" charset="0"/>
              </a:rPr>
              <a:t>(Matthew 6:34)</a:t>
            </a:r>
            <a:endParaRPr lang="en-GB"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679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42" name="Picture 2" descr="http://2.bp.blogspot.com/-Ax8VulIkO_U/TwsG_vGygdI/AAAAAAAAAyw/sDMUybz_9Mg/s1600/disciples_Jesus_storm_b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bg1"/>
                </a:solidFill>
                <a:latin typeface="Arial" pitchFamily="34" charset="0"/>
                <a:cs typeface="Arial" pitchFamily="34" charset="0"/>
              </a:rPr>
              <a:t>Greatness in the Kingdom</a:t>
            </a:r>
            <a:endParaRPr lang="en-US" sz="5400" b="1" cap="none" spc="0" dirty="0">
              <a:ln w="11430">
                <a:solidFill>
                  <a:schemeClr val="tx2"/>
                </a:solidFill>
              </a:ln>
              <a:solidFill>
                <a:schemeClr val="bg1"/>
              </a:solidFill>
              <a:latin typeface="Arial" pitchFamily="34" charset="0"/>
              <a:cs typeface="Arial" pitchFamily="34" charset="0"/>
            </a:endParaRPr>
          </a:p>
        </p:txBody>
      </p:sp>
      <p:sp>
        <p:nvSpPr>
          <p:cNvPr id="3" name="TextBox 2"/>
          <p:cNvSpPr txBox="1"/>
          <p:nvPr/>
        </p:nvSpPr>
        <p:spPr>
          <a:xfrm>
            <a:off x="0" y="6021288"/>
            <a:ext cx="9144000" cy="707886"/>
          </a:xfrm>
          <a:prstGeom prst="rect">
            <a:avLst/>
          </a:prstGeom>
          <a:noFill/>
        </p:spPr>
        <p:txBody>
          <a:bodyPr wrap="square" rtlCol="0">
            <a:spAutoFit/>
          </a:bodyPr>
          <a:lstStyle/>
          <a:p>
            <a:pPr algn="ctr"/>
            <a:r>
              <a:rPr lang="en-GB" sz="4000" b="1" dirty="0" smtClean="0">
                <a:ln>
                  <a:solidFill>
                    <a:schemeClr val="tx2"/>
                  </a:solidFill>
                </a:ln>
                <a:solidFill>
                  <a:schemeClr val="bg1"/>
                </a:solidFill>
                <a:latin typeface="Arial" pitchFamily="34" charset="0"/>
                <a:cs typeface="Arial" pitchFamily="34" charset="0"/>
              </a:rPr>
              <a:t>Warnings against Worldliness</a:t>
            </a:r>
            <a:endParaRPr lang="en-GB" sz="4000" b="1" dirty="0" smtClean="0">
              <a:ln>
                <a:solidFill>
                  <a:schemeClr val="tx2"/>
                </a:solidFill>
              </a:ln>
              <a:solidFill>
                <a:schemeClr val="bg1"/>
              </a:solidFill>
              <a:latin typeface="Arial" pitchFamily="34" charset="0"/>
              <a:cs typeface="Arial" pitchFamily="34" charset="0"/>
            </a:endParaRPr>
          </a:p>
        </p:txBody>
      </p:sp>
      <p:sp>
        <p:nvSpPr>
          <p:cNvPr id="2" name="TextBox 1"/>
          <p:cNvSpPr txBox="1"/>
          <p:nvPr/>
        </p:nvSpPr>
        <p:spPr>
          <a:xfrm>
            <a:off x="1152128" y="1468522"/>
            <a:ext cx="2843808" cy="1600438"/>
          </a:xfrm>
          <a:prstGeom prst="rect">
            <a:avLst/>
          </a:prstGeom>
          <a:noFill/>
        </p:spPr>
        <p:txBody>
          <a:bodyPr wrap="square" rtlCol="0">
            <a:spAutoFit/>
          </a:bodyPr>
          <a:lstStyle/>
          <a:p>
            <a:pPr algn="ctr"/>
            <a:r>
              <a:rPr lang="en-GB" sz="3200" dirty="0" smtClean="0">
                <a:solidFill>
                  <a:schemeClr val="bg1"/>
                </a:solidFill>
                <a:latin typeface="Arial" pitchFamily="34" charset="0"/>
                <a:cs typeface="Arial" pitchFamily="34" charset="0"/>
              </a:rPr>
              <a:t>Do you still have no faith?</a:t>
            </a:r>
          </a:p>
          <a:p>
            <a:pPr algn="ctr"/>
            <a:endParaRPr lang="en-GB" sz="1000" dirty="0" smtClean="0">
              <a:solidFill>
                <a:schemeClr val="bg1"/>
              </a:solidFill>
              <a:latin typeface="Arial" pitchFamily="34" charset="0"/>
              <a:cs typeface="Arial" pitchFamily="34" charset="0"/>
            </a:endParaRPr>
          </a:p>
          <a:p>
            <a:pPr algn="ctr"/>
            <a:r>
              <a:rPr lang="en-GB" sz="2400" dirty="0" smtClean="0">
                <a:solidFill>
                  <a:schemeClr val="bg1"/>
                </a:solidFill>
                <a:latin typeface="Arial" pitchFamily="34" charset="0"/>
                <a:cs typeface="Arial" pitchFamily="34" charset="0"/>
              </a:rPr>
              <a:t>(Mark 4:40)</a:t>
            </a:r>
            <a:endParaRPr lang="en-GB"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8986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http://4.bp.blogspot.com/_niS0GYP5ReA/TBO6iW2RFAI/AAAAAAAABFo/_3dCH5PJmpY/s1600/God%27sHandsKelleyRyden-TracyRaverSleepingBeau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459432"/>
            <a:ext cx="9171576" cy="63653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bg1"/>
                  </a:solidFill>
                </a:ln>
                <a:solidFill>
                  <a:schemeClr val="bg1">
                    <a:lumMod val="85000"/>
                  </a:schemeClr>
                </a:solidFill>
                <a:latin typeface="Arial" pitchFamily="34" charset="0"/>
                <a:cs typeface="Arial" pitchFamily="34" charset="0"/>
              </a:rPr>
              <a:t>Greatness in the Kingdom</a:t>
            </a:r>
            <a:endParaRPr lang="en-US" sz="5400" b="1" cap="none" spc="0" dirty="0">
              <a:ln w="11430">
                <a:solidFill>
                  <a:schemeClr val="bg1"/>
                </a:solidFill>
              </a:ln>
              <a:solidFill>
                <a:schemeClr val="bg1">
                  <a:lumMod val="85000"/>
                </a:schemeClr>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chemeClr val="bg1"/>
                </a:solidFill>
                <a:latin typeface="Arial" pitchFamily="34" charset="0"/>
                <a:cs typeface="Arial" pitchFamily="34" charset="0"/>
              </a:rPr>
              <a:t>Warnings against Worldliness</a:t>
            </a:r>
            <a:endParaRPr lang="en-GB" sz="3200" b="1" dirty="0" smtClean="0">
              <a:solidFill>
                <a:schemeClr val="bg1"/>
              </a:solidFill>
              <a:latin typeface="Arial" pitchFamily="34" charset="0"/>
              <a:cs typeface="Arial" pitchFamily="34" charset="0"/>
            </a:endParaRPr>
          </a:p>
        </p:txBody>
      </p:sp>
      <p:sp>
        <p:nvSpPr>
          <p:cNvPr id="5" name="TextBox 4"/>
          <p:cNvSpPr txBox="1"/>
          <p:nvPr/>
        </p:nvSpPr>
        <p:spPr>
          <a:xfrm>
            <a:off x="4572000" y="2420888"/>
            <a:ext cx="4572000" cy="1862048"/>
          </a:xfrm>
          <a:prstGeom prst="rect">
            <a:avLst/>
          </a:prstGeom>
          <a:noFill/>
        </p:spPr>
        <p:txBody>
          <a:bodyPr wrap="square" rtlCol="0">
            <a:spAutoFit/>
          </a:bodyPr>
          <a:lstStyle/>
          <a:p>
            <a:pPr algn="ctr"/>
            <a:r>
              <a:rPr lang="en-GB" sz="4000" b="1" dirty="0" smtClean="0">
                <a:solidFill>
                  <a:schemeClr val="bg1"/>
                </a:solidFill>
                <a:latin typeface="Arial" pitchFamily="34" charset="0"/>
                <a:cs typeface="Arial" pitchFamily="34" charset="0"/>
              </a:rPr>
              <a:t>Trust your heavenly Father</a:t>
            </a:r>
          </a:p>
          <a:p>
            <a:pPr algn="ctr"/>
            <a:endParaRPr lang="en-GB" sz="1100" b="1" dirty="0">
              <a:solidFill>
                <a:schemeClr val="bg1"/>
              </a:solidFill>
              <a:latin typeface="Arial" pitchFamily="34" charset="0"/>
              <a:cs typeface="Arial" pitchFamily="34" charset="0"/>
            </a:endParaRPr>
          </a:p>
          <a:p>
            <a:pPr algn="ctr"/>
            <a:r>
              <a:rPr lang="en-GB" sz="2400" dirty="0" smtClean="0">
                <a:solidFill>
                  <a:schemeClr val="bg1"/>
                </a:solidFill>
                <a:latin typeface="Arial" pitchFamily="34" charset="0"/>
                <a:cs typeface="Arial" pitchFamily="34" charset="0"/>
              </a:rPr>
              <a:t>(Matthew 6:32)</a:t>
            </a:r>
            <a:endParaRPr lang="en-GB" sz="3200" dirty="0" smtClean="0">
              <a:solidFill>
                <a:schemeClr val="bg1"/>
              </a:solidFill>
              <a:latin typeface="Arial" pitchFamily="34" charset="0"/>
              <a:cs typeface="Arial" pitchFamily="34" charset="0"/>
            </a:endParaRPr>
          </a:p>
        </p:txBody>
      </p:sp>
      <p:sp>
        <p:nvSpPr>
          <p:cNvPr id="12" name="TextBox 11"/>
          <p:cNvSpPr txBox="1"/>
          <p:nvPr/>
        </p:nvSpPr>
        <p:spPr>
          <a:xfrm>
            <a:off x="4572000" y="1301859"/>
            <a:ext cx="4572000" cy="830997"/>
          </a:xfrm>
          <a:prstGeom prst="rect">
            <a:avLst/>
          </a:prstGeom>
          <a:noFill/>
        </p:spPr>
        <p:txBody>
          <a:bodyPr wrap="square" rtlCol="0">
            <a:spAutoFit/>
          </a:bodyPr>
          <a:lstStyle/>
          <a:p>
            <a:pPr algn="ctr"/>
            <a:r>
              <a:rPr lang="en-GB" sz="4800" dirty="0" smtClean="0">
                <a:solidFill>
                  <a:schemeClr val="bg1"/>
                </a:solidFill>
                <a:latin typeface="Arial" pitchFamily="34" charset="0"/>
                <a:cs typeface="Arial" pitchFamily="34" charset="0"/>
              </a:rPr>
              <a:t>… So …</a:t>
            </a:r>
            <a:endParaRPr lang="en-GB" sz="4800" dirty="0" smtClean="0">
              <a:solidFill>
                <a:schemeClr val="bg1"/>
              </a:solidFill>
              <a:latin typeface="Arial" pitchFamily="34" charset="0"/>
              <a:cs typeface="Arial" pitchFamily="34" charset="0"/>
            </a:endParaRPr>
          </a:p>
        </p:txBody>
      </p:sp>
      <p:sp>
        <p:nvSpPr>
          <p:cNvPr id="13" name="TextBox 12"/>
          <p:cNvSpPr txBox="1"/>
          <p:nvPr/>
        </p:nvSpPr>
        <p:spPr>
          <a:xfrm>
            <a:off x="4572000" y="4737338"/>
            <a:ext cx="4572000" cy="584775"/>
          </a:xfrm>
          <a:prstGeom prst="rect">
            <a:avLst/>
          </a:prstGeom>
          <a:noFill/>
        </p:spPr>
        <p:txBody>
          <a:bodyPr wrap="square" rtlCol="0">
            <a:spAutoFit/>
          </a:bodyPr>
          <a:lstStyle/>
          <a:p>
            <a:pPr algn="ctr"/>
            <a:r>
              <a:rPr lang="en-GB" sz="3200" dirty="0" smtClean="0">
                <a:solidFill>
                  <a:schemeClr val="bg1"/>
                </a:solidFill>
                <a:latin typeface="Arial" pitchFamily="34" charset="0"/>
                <a:cs typeface="Arial" pitchFamily="34" charset="0"/>
              </a:rPr>
              <a:t>grow in faith</a:t>
            </a:r>
            <a:endParaRPr lang="en-GB"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288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90"/>
            <a:ext cx="2516904" cy="687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
            <a:ext cx="1763688" cy="732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http://theologicalsynergy.files.wordpress.com/2010/05/george_mu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904" y="-31118"/>
            <a:ext cx="7383688" cy="89951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31118"/>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bg2">
                      <a:lumMod val="10000"/>
                    </a:schemeClr>
                  </a:solidFill>
                </a:ln>
                <a:solidFill>
                  <a:schemeClr val="bg2"/>
                </a:solidFill>
                <a:latin typeface="Arial" pitchFamily="34" charset="0"/>
                <a:cs typeface="Arial" pitchFamily="34" charset="0"/>
              </a:rPr>
              <a:t>Greatness in the Kingdom</a:t>
            </a:r>
            <a:endParaRPr lang="en-US" sz="5400" b="1" cap="none" spc="0" dirty="0">
              <a:ln w="11430">
                <a:solidFill>
                  <a:schemeClr val="bg2">
                    <a:lumMod val="10000"/>
                  </a:schemeClr>
                </a:solidFill>
              </a:ln>
              <a:solidFill>
                <a:schemeClr val="bg2"/>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ln>
                  <a:solidFill>
                    <a:schemeClr val="bg2">
                      <a:lumMod val="25000"/>
                    </a:schemeClr>
                  </a:solidFill>
                </a:ln>
                <a:solidFill>
                  <a:schemeClr val="bg2"/>
                </a:solidFill>
                <a:latin typeface="Arial" pitchFamily="34" charset="0"/>
                <a:cs typeface="Arial" pitchFamily="34" charset="0"/>
              </a:rPr>
              <a:t>Warnings against Worldliness</a:t>
            </a:r>
            <a:endParaRPr lang="en-GB" sz="3200" b="1" dirty="0" smtClean="0">
              <a:ln>
                <a:solidFill>
                  <a:schemeClr val="bg2">
                    <a:lumMod val="25000"/>
                  </a:schemeClr>
                </a:solidFill>
              </a:ln>
              <a:solidFill>
                <a:schemeClr val="bg2"/>
              </a:solidFill>
              <a:latin typeface="Arial" pitchFamily="34" charset="0"/>
              <a:cs typeface="Arial" pitchFamily="34" charset="0"/>
            </a:endParaRPr>
          </a:p>
        </p:txBody>
      </p:sp>
      <p:sp>
        <p:nvSpPr>
          <p:cNvPr id="5" name="TextBox 4"/>
          <p:cNvSpPr txBox="1"/>
          <p:nvPr/>
        </p:nvSpPr>
        <p:spPr>
          <a:xfrm>
            <a:off x="103859" y="892212"/>
            <a:ext cx="3604045" cy="5047536"/>
          </a:xfrm>
          <a:prstGeom prst="rect">
            <a:avLst/>
          </a:prstGeom>
          <a:noFill/>
        </p:spPr>
        <p:txBody>
          <a:bodyPr wrap="square" rtlCol="0">
            <a:spAutoFit/>
          </a:bodyPr>
          <a:lstStyle/>
          <a:p>
            <a:pPr algn="ctr"/>
            <a:r>
              <a:rPr lang="en-GB" sz="3200" dirty="0" smtClean="0">
                <a:solidFill>
                  <a:schemeClr val="bg2">
                    <a:lumMod val="25000"/>
                  </a:schemeClr>
                </a:solidFill>
                <a:latin typeface="Arial" pitchFamily="34" charset="0"/>
                <a:cs typeface="Arial" pitchFamily="34" charset="0"/>
              </a:rPr>
              <a:t>If we desire our faith to be strengthened, we should not shrink from opportunities where our faith may be tried, and therefore, through trial, strengthened.</a:t>
            </a:r>
          </a:p>
          <a:p>
            <a:pPr algn="ctr"/>
            <a:endParaRPr lang="en-GB" sz="1000" dirty="0" smtClean="0">
              <a:solidFill>
                <a:schemeClr val="bg2">
                  <a:lumMod val="25000"/>
                </a:schemeClr>
              </a:solidFill>
              <a:latin typeface="Arial" pitchFamily="34" charset="0"/>
              <a:cs typeface="Arial" pitchFamily="34" charset="0"/>
            </a:endParaRPr>
          </a:p>
          <a:p>
            <a:pPr algn="ctr"/>
            <a:r>
              <a:rPr lang="en-GB" sz="2400" dirty="0" smtClean="0">
                <a:solidFill>
                  <a:schemeClr val="bg2">
                    <a:lumMod val="25000"/>
                  </a:schemeClr>
                </a:solidFill>
                <a:latin typeface="Arial" pitchFamily="34" charset="0"/>
                <a:cs typeface="Arial" pitchFamily="34" charset="0"/>
              </a:rPr>
              <a:t>(George Muller)</a:t>
            </a:r>
            <a:endParaRPr lang="en-GB" sz="2400" dirty="0" smtClean="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593701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180"/>
            <a:ext cx="9540552" cy="1144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31118"/>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tx2">
                    <a:lumMod val="20000"/>
                    <a:lumOff val="80000"/>
                  </a:schemeClr>
                </a:solidFill>
                <a:latin typeface="Arial" pitchFamily="34" charset="0"/>
                <a:cs typeface="Arial" pitchFamily="34" charset="0"/>
              </a:rPr>
              <a:t>Greatness in the Kingdom</a:t>
            </a:r>
            <a:endParaRPr lang="en-US" sz="5400" b="1" cap="none" spc="0" dirty="0">
              <a:ln w="11430">
                <a:solidFill>
                  <a:schemeClr val="tx2"/>
                </a:solidFill>
              </a:ln>
              <a:solidFill>
                <a:schemeClr val="tx2">
                  <a:lumMod val="20000"/>
                  <a:lumOff val="80000"/>
                </a:schemeClr>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chemeClr val="tx2">
                    <a:lumMod val="20000"/>
                    <a:lumOff val="80000"/>
                  </a:schemeClr>
                </a:solidFill>
                <a:latin typeface="Arial" pitchFamily="34" charset="0"/>
                <a:cs typeface="Arial" pitchFamily="34" charset="0"/>
              </a:rPr>
              <a:t>Warnings against Worldliness</a:t>
            </a:r>
            <a:endParaRPr lang="en-GB" sz="3200" b="1" dirty="0" smtClean="0">
              <a:solidFill>
                <a:schemeClr val="tx2">
                  <a:lumMod val="20000"/>
                  <a:lumOff val="80000"/>
                </a:schemeClr>
              </a:solidFill>
              <a:latin typeface="Arial" pitchFamily="34" charset="0"/>
              <a:cs typeface="Arial" pitchFamily="34" charset="0"/>
            </a:endParaRPr>
          </a:p>
        </p:txBody>
      </p:sp>
      <p:sp>
        <p:nvSpPr>
          <p:cNvPr id="4" name="Rectangle 3"/>
          <p:cNvSpPr/>
          <p:nvPr/>
        </p:nvSpPr>
        <p:spPr>
          <a:xfrm>
            <a:off x="109782" y="848901"/>
            <a:ext cx="4966274" cy="5755422"/>
          </a:xfrm>
          <a:prstGeom prst="rect">
            <a:avLst/>
          </a:prstGeom>
        </p:spPr>
        <p:txBody>
          <a:bodyPr wrap="square">
            <a:spAutoFit/>
          </a:bodyPr>
          <a:lstStyle/>
          <a:p>
            <a:pPr algn="ctr"/>
            <a:r>
              <a:rPr lang="en-GB" sz="3600" b="1" dirty="0" smtClean="0">
                <a:ln>
                  <a:solidFill>
                    <a:schemeClr val="tx2"/>
                  </a:solidFill>
                </a:ln>
                <a:solidFill>
                  <a:schemeClr val="bg1"/>
                </a:solidFill>
                <a:latin typeface="Arial" pitchFamily="34" charset="0"/>
                <a:cs typeface="Arial" pitchFamily="34" charset="0"/>
              </a:rPr>
              <a:t>It </a:t>
            </a:r>
            <a:r>
              <a:rPr lang="en-GB" sz="3600" b="1" dirty="0">
                <a:ln>
                  <a:solidFill>
                    <a:schemeClr val="tx2"/>
                  </a:solidFill>
                </a:ln>
                <a:solidFill>
                  <a:schemeClr val="bg1"/>
                </a:solidFill>
                <a:latin typeface="Arial" pitchFamily="34" charset="0"/>
                <a:cs typeface="Arial" pitchFamily="34" charset="0"/>
              </a:rPr>
              <a:t>is impossible to please God without faith. Anyone who wants to come to him must believe that God exists and that he rewards those who </a:t>
            </a:r>
            <a:r>
              <a:rPr lang="en-GB" sz="3600" b="1" dirty="0" smtClean="0">
                <a:ln>
                  <a:solidFill>
                    <a:schemeClr val="tx2"/>
                  </a:solidFill>
                </a:ln>
                <a:solidFill>
                  <a:schemeClr val="bg1"/>
                </a:solidFill>
                <a:latin typeface="Arial" pitchFamily="34" charset="0"/>
                <a:cs typeface="Arial" pitchFamily="34" charset="0"/>
              </a:rPr>
              <a:t>diligently </a:t>
            </a:r>
            <a:r>
              <a:rPr lang="en-GB" sz="3600" b="1" dirty="0">
                <a:ln>
                  <a:solidFill>
                    <a:schemeClr val="tx2"/>
                  </a:solidFill>
                </a:ln>
                <a:solidFill>
                  <a:schemeClr val="bg1"/>
                </a:solidFill>
                <a:latin typeface="Arial" pitchFamily="34" charset="0"/>
                <a:cs typeface="Arial" pitchFamily="34" charset="0"/>
              </a:rPr>
              <a:t>seek him</a:t>
            </a:r>
            <a:r>
              <a:rPr lang="en-GB" sz="3600" b="1" dirty="0" smtClean="0">
                <a:ln>
                  <a:solidFill>
                    <a:schemeClr val="tx2"/>
                  </a:solidFill>
                </a:ln>
                <a:solidFill>
                  <a:schemeClr val="bg1"/>
                </a:solidFill>
                <a:latin typeface="Arial" pitchFamily="34" charset="0"/>
                <a:cs typeface="Arial" pitchFamily="34" charset="0"/>
              </a:rPr>
              <a:t>.</a:t>
            </a:r>
          </a:p>
          <a:p>
            <a:pPr algn="ctr"/>
            <a:r>
              <a:rPr lang="en-GB" sz="2800" b="1" dirty="0">
                <a:ln>
                  <a:solidFill>
                    <a:schemeClr val="tx2"/>
                  </a:solidFill>
                </a:ln>
                <a:solidFill>
                  <a:schemeClr val="bg1"/>
                </a:solidFill>
                <a:latin typeface="Arial" pitchFamily="34" charset="0"/>
                <a:cs typeface="Arial" pitchFamily="34" charset="0"/>
              </a:rPr>
              <a:t>(Hebrews 11:6)</a:t>
            </a:r>
            <a:r>
              <a:rPr lang="en-GB" sz="3600" b="1" dirty="0">
                <a:ln>
                  <a:solidFill>
                    <a:schemeClr val="tx2"/>
                  </a:solidFill>
                </a:ln>
                <a:solidFill>
                  <a:schemeClr val="bg1"/>
                </a:solidFill>
                <a:latin typeface="Arial" pitchFamily="34" charset="0"/>
                <a:cs typeface="Arial" pitchFamily="34" charset="0"/>
              </a:rPr>
              <a:t> </a:t>
            </a:r>
          </a:p>
          <a:p>
            <a:pPr algn="ctr"/>
            <a:r>
              <a:rPr lang="en-GB" sz="3600" b="1" dirty="0" smtClean="0">
                <a:ln>
                  <a:solidFill>
                    <a:schemeClr val="tx2"/>
                  </a:solidFill>
                </a:ln>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341810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6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31118"/>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rgbClr val="FFFF00"/>
                </a:solidFill>
                <a:latin typeface="Arial" pitchFamily="34" charset="0"/>
                <a:cs typeface="Arial" pitchFamily="34" charset="0"/>
              </a:rPr>
              <a:t>Greatness in the Kingdom</a:t>
            </a:r>
            <a:endParaRPr lang="en-US" sz="5400" b="1" cap="none" spc="0" dirty="0">
              <a:ln w="11430">
                <a:solidFill>
                  <a:schemeClr val="tx2"/>
                </a:solidFill>
              </a:ln>
              <a:solidFill>
                <a:srgbClr val="FFFF00"/>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rgbClr val="FFFF00"/>
                </a:solidFill>
                <a:latin typeface="Arial" pitchFamily="34" charset="0"/>
                <a:cs typeface="Arial" pitchFamily="34" charset="0"/>
              </a:rPr>
              <a:t>Warnings against Worldliness</a:t>
            </a:r>
            <a:endParaRPr lang="en-GB" sz="3200" b="1" dirty="0" smtClean="0">
              <a:solidFill>
                <a:srgbClr val="FFFF00"/>
              </a:solidFill>
              <a:latin typeface="Arial" pitchFamily="34" charset="0"/>
              <a:cs typeface="Arial" pitchFamily="34" charset="0"/>
            </a:endParaRPr>
          </a:p>
        </p:txBody>
      </p:sp>
      <p:sp>
        <p:nvSpPr>
          <p:cNvPr id="4" name="Rectangle 3"/>
          <p:cNvSpPr/>
          <p:nvPr/>
        </p:nvSpPr>
        <p:spPr>
          <a:xfrm>
            <a:off x="109782" y="1321598"/>
            <a:ext cx="4966274" cy="4339650"/>
          </a:xfrm>
          <a:prstGeom prst="rect">
            <a:avLst/>
          </a:prstGeom>
        </p:spPr>
        <p:txBody>
          <a:bodyPr wrap="square">
            <a:spAutoFit/>
          </a:bodyPr>
          <a:lstStyle/>
          <a:p>
            <a:r>
              <a:rPr lang="en-GB" sz="3600" dirty="0" smtClean="0">
                <a:solidFill>
                  <a:schemeClr val="bg1"/>
                </a:solidFill>
                <a:latin typeface="Arial" pitchFamily="34" charset="0"/>
                <a:cs typeface="Arial" pitchFamily="34" charset="0"/>
              </a:rPr>
              <a:t>I </a:t>
            </a:r>
            <a:r>
              <a:rPr lang="en-GB" sz="3600" dirty="0">
                <a:solidFill>
                  <a:schemeClr val="bg1"/>
                </a:solidFill>
                <a:latin typeface="Arial" pitchFamily="34" charset="0"/>
                <a:cs typeface="Arial" pitchFamily="34" charset="0"/>
              </a:rPr>
              <a:t>have learned the secret of living in </a:t>
            </a:r>
            <a:endParaRPr lang="en-GB" sz="3600" dirty="0" smtClean="0">
              <a:solidFill>
                <a:schemeClr val="bg1"/>
              </a:solidFill>
              <a:latin typeface="Arial" pitchFamily="34" charset="0"/>
              <a:cs typeface="Arial" pitchFamily="34" charset="0"/>
            </a:endParaRPr>
          </a:p>
          <a:p>
            <a:r>
              <a:rPr lang="en-GB" sz="3600" dirty="0" smtClean="0">
                <a:solidFill>
                  <a:schemeClr val="bg1"/>
                </a:solidFill>
                <a:latin typeface="Arial" pitchFamily="34" charset="0"/>
                <a:cs typeface="Arial" pitchFamily="34" charset="0"/>
              </a:rPr>
              <a:t>every </a:t>
            </a:r>
            <a:r>
              <a:rPr lang="en-GB" sz="3600" dirty="0">
                <a:solidFill>
                  <a:schemeClr val="bg1"/>
                </a:solidFill>
                <a:latin typeface="Arial" pitchFamily="34" charset="0"/>
                <a:cs typeface="Arial" pitchFamily="34" charset="0"/>
              </a:rPr>
              <a:t>situation, whether it is with </a:t>
            </a:r>
            <a:endParaRPr lang="en-GB" sz="3600" dirty="0" smtClean="0">
              <a:solidFill>
                <a:schemeClr val="bg1"/>
              </a:solidFill>
              <a:latin typeface="Arial" pitchFamily="34" charset="0"/>
              <a:cs typeface="Arial" pitchFamily="34" charset="0"/>
            </a:endParaRPr>
          </a:p>
          <a:p>
            <a:r>
              <a:rPr lang="en-GB" sz="3600" dirty="0" smtClean="0">
                <a:solidFill>
                  <a:schemeClr val="bg1"/>
                </a:solidFill>
                <a:latin typeface="Arial" pitchFamily="34" charset="0"/>
                <a:cs typeface="Arial" pitchFamily="34" charset="0"/>
              </a:rPr>
              <a:t>a </a:t>
            </a:r>
            <a:r>
              <a:rPr lang="en-GB" sz="3600" dirty="0">
                <a:solidFill>
                  <a:schemeClr val="bg1"/>
                </a:solidFill>
                <a:latin typeface="Arial" pitchFamily="34" charset="0"/>
                <a:cs typeface="Arial" pitchFamily="34" charset="0"/>
              </a:rPr>
              <a:t>full stomach or empty, with plenty or little. </a:t>
            </a:r>
            <a:endParaRPr lang="en-GB" sz="36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(Philippians 4:11-13) </a:t>
            </a:r>
            <a:endParaRPr lang="en-GB" sz="3600" b="1" dirty="0" smtClean="0">
              <a:ln>
                <a:solidFill>
                  <a:schemeClr val="tx2"/>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68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uggestsoft.com/images/leet-software/amazing-foreign-landscapes-par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59"/>
            <a:ext cx="9144000" cy="688355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31118"/>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lumMod val="50000"/>
                    </a:schemeClr>
                  </a:solidFill>
                </a:ln>
                <a:solidFill>
                  <a:schemeClr val="accent1">
                    <a:lumMod val="20000"/>
                    <a:lumOff val="80000"/>
                  </a:schemeClr>
                </a:solidFill>
                <a:latin typeface="Arial" pitchFamily="34" charset="0"/>
                <a:cs typeface="Arial" pitchFamily="34" charset="0"/>
              </a:rPr>
              <a:t>Greatness in the Kingdom</a:t>
            </a:r>
            <a:endParaRPr lang="en-US" sz="5400" b="1" cap="none" spc="0" dirty="0">
              <a:ln w="11430">
                <a:solidFill>
                  <a:schemeClr val="tx2">
                    <a:lumMod val="50000"/>
                  </a:schemeClr>
                </a:solidFill>
              </a:ln>
              <a:solidFill>
                <a:schemeClr val="accent1">
                  <a:lumMod val="20000"/>
                  <a:lumOff val="80000"/>
                </a:schemeClr>
              </a:solidFill>
              <a:latin typeface="Arial" pitchFamily="34" charset="0"/>
              <a:cs typeface="Arial" pitchFamily="34" charset="0"/>
            </a:endParaRPr>
          </a:p>
        </p:txBody>
      </p:sp>
      <p:sp>
        <p:nvSpPr>
          <p:cNvPr id="3" name="TextBox 2"/>
          <p:cNvSpPr txBox="1"/>
          <p:nvPr/>
        </p:nvSpPr>
        <p:spPr>
          <a:xfrm>
            <a:off x="0" y="6021288"/>
            <a:ext cx="9144000" cy="584775"/>
          </a:xfrm>
          <a:prstGeom prst="rect">
            <a:avLst/>
          </a:prstGeom>
          <a:noFill/>
        </p:spPr>
        <p:txBody>
          <a:bodyPr wrap="square" rtlCol="0">
            <a:spAutoFit/>
          </a:bodyPr>
          <a:lstStyle/>
          <a:p>
            <a:pPr algn="ctr"/>
            <a:r>
              <a:rPr lang="en-GB" sz="3200" b="1" dirty="0" smtClean="0">
                <a:solidFill>
                  <a:schemeClr val="accent1">
                    <a:lumMod val="50000"/>
                  </a:schemeClr>
                </a:solidFill>
                <a:latin typeface="Arial" pitchFamily="34" charset="0"/>
                <a:cs typeface="Arial" pitchFamily="34" charset="0"/>
              </a:rPr>
              <a:t>Warnings against Worldliness</a:t>
            </a:r>
            <a:endParaRPr lang="en-GB" sz="3200" b="1" dirty="0" smtClean="0">
              <a:solidFill>
                <a:schemeClr val="accent1">
                  <a:lumMod val="50000"/>
                </a:schemeClr>
              </a:solidFill>
              <a:latin typeface="Arial" pitchFamily="34" charset="0"/>
              <a:cs typeface="Arial" pitchFamily="34" charset="0"/>
            </a:endParaRPr>
          </a:p>
        </p:txBody>
      </p:sp>
      <p:sp>
        <p:nvSpPr>
          <p:cNvPr id="2" name="TextBox 1"/>
          <p:cNvSpPr txBox="1"/>
          <p:nvPr/>
        </p:nvSpPr>
        <p:spPr>
          <a:xfrm>
            <a:off x="0" y="1988840"/>
            <a:ext cx="9144000" cy="707886"/>
          </a:xfrm>
          <a:prstGeom prst="rect">
            <a:avLst/>
          </a:prstGeom>
          <a:noFill/>
        </p:spPr>
        <p:txBody>
          <a:bodyPr wrap="square" rtlCol="0">
            <a:spAutoFit/>
          </a:bodyPr>
          <a:lstStyle/>
          <a:p>
            <a:pPr algn="ctr"/>
            <a:r>
              <a:rPr lang="en-GB" sz="4000" b="1" dirty="0" smtClean="0">
                <a:ln>
                  <a:solidFill>
                    <a:schemeClr val="bg1"/>
                  </a:solidFill>
                </a:ln>
                <a:solidFill>
                  <a:schemeClr val="accent1">
                    <a:lumMod val="75000"/>
                  </a:schemeClr>
                </a:solidFill>
                <a:latin typeface="Arial" pitchFamily="34" charset="0"/>
                <a:cs typeface="Arial" pitchFamily="34" charset="0"/>
              </a:rPr>
              <a:t>Avoid Worldly Attraction &amp; Anxiety</a:t>
            </a:r>
            <a:endParaRPr lang="en-GB" sz="4000" b="1" dirty="0" smtClean="0">
              <a:ln>
                <a:solidFill>
                  <a:schemeClr val="bg1"/>
                </a:solidFill>
              </a:ln>
              <a:solidFill>
                <a:schemeClr val="accent1">
                  <a:lumMod val="75000"/>
                </a:schemeClr>
              </a:solidFill>
              <a:latin typeface="Arial" pitchFamily="34" charset="0"/>
              <a:cs typeface="Arial" pitchFamily="34" charset="0"/>
            </a:endParaRPr>
          </a:p>
        </p:txBody>
      </p:sp>
      <p:sp>
        <p:nvSpPr>
          <p:cNvPr id="5" name="TextBox 4"/>
          <p:cNvSpPr txBox="1"/>
          <p:nvPr/>
        </p:nvSpPr>
        <p:spPr>
          <a:xfrm>
            <a:off x="0" y="2924944"/>
            <a:ext cx="9144000" cy="707886"/>
          </a:xfrm>
          <a:prstGeom prst="rect">
            <a:avLst/>
          </a:prstGeom>
          <a:noFill/>
        </p:spPr>
        <p:txBody>
          <a:bodyPr wrap="square" rtlCol="0">
            <a:spAutoFit/>
          </a:bodyPr>
          <a:lstStyle/>
          <a:p>
            <a:pPr algn="ctr"/>
            <a:r>
              <a:rPr lang="en-GB" sz="4000" b="1" dirty="0" smtClean="0">
                <a:ln>
                  <a:solidFill>
                    <a:schemeClr val="bg1"/>
                  </a:solidFill>
                </a:ln>
                <a:solidFill>
                  <a:schemeClr val="accent1">
                    <a:lumMod val="75000"/>
                  </a:schemeClr>
                </a:solidFill>
                <a:latin typeface="Arial" pitchFamily="34" charset="0"/>
                <a:cs typeface="Arial" pitchFamily="34" charset="0"/>
              </a:rPr>
              <a:t>Invest in Heavenly Treasures</a:t>
            </a:r>
            <a:endParaRPr lang="en-GB" sz="4000" b="1" dirty="0" smtClean="0">
              <a:ln>
                <a:solidFill>
                  <a:schemeClr val="bg1"/>
                </a:solidFill>
              </a:ln>
              <a:solidFill>
                <a:schemeClr val="accent1">
                  <a:lumMod val="75000"/>
                </a:schemeClr>
              </a:solidFill>
              <a:latin typeface="Arial" pitchFamily="34" charset="0"/>
              <a:cs typeface="Arial" pitchFamily="34" charset="0"/>
            </a:endParaRPr>
          </a:p>
        </p:txBody>
      </p:sp>
      <p:sp>
        <p:nvSpPr>
          <p:cNvPr id="9" name="TextBox 8"/>
          <p:cNvSpPr txBox="1"/>
          <p:nvPr/>
        </p:nvSpPr>
        <p:spPr>
          <a:xfrm>
            <a:off x="0" y="3789040"/>
            <a:ext cx="9144000" cy="707886"/>
          </a:xfrm>
          <a:prstGeom prst="rect">
            <a:avLst/>
          </a:prstGeom>
          <a:noFill/>
        </p:spPr>
        <p:txBody>
          <a:bodyPr wrap="square" rtlCol="0">
            <a:spAutoFit/>
          </a:bodyPr>
          <a:lstStyle/>
          <a:p>
            <a:pPr algn="ctr"/>
            <a:r>
              <a:rPr lang="en-GB" sz="4000" b="1" dirty="0" smtClean="0">
                <a:ln>
                  <a:solidFill>
                    <a:schemeClr val="bg1"/>
                  </a:solidFill>
                </a:ln>
                <a:solidFill>
                  <a:schemeClr val="accent1">
                    <a:lumMod val="75000"/>
                  </a:schemeClr>
                </a:solidFill>
                <a:latin typeface="Arial" pitchFamily="34" charset="0"/>
                <a:cs typeface="Arial" pitchFamily="34" charset="0"/>
              </a:rPr>
              <a:t>Seek Heavenly Priorities</a:t>
            </a:r>
            <a:endParaRPr lang="en-GB" sz="4000" b="1" dirty="0" smtClean="0">
              <a:ln>
                <a:solidFill>
                  <a:schemeClr val="bg1"/>
                </a:solidFill>
              </a:ln>
              <a:solidFill>
                <a:schemeClr val="accent1">
                  <a:lumMod val="75000"/>
                </a:schemeClr>
              </a:solidFill>
              <a:latin typeface="Arial" pitchFamily="34" charset="0"/>
              <a:cs typeface="Arial" pitchFamily="34" charset="0"/>
            </a:endParaRPr>
          </a:p>
        </p:txBody>
      </p:sp>
      <p:sp>
        <p:nvSpPr>
          <p:cNvPr id="10" name="TextBox 9"/>
          <p:cNvSpPr txBox="1"/>
          <p:nvPr/>
        </p:nvSpPr>
        <p:spPr>
          <a:xfrm>
            <a:off x="1429" y="4653136"/>
            <a:ext cx="9144000" cy="707886"/>
          </a:xfrm>
          <a:prstGeom prst="rect">
            <a:avLst/>
          </a:prstGeom>
          <a:noFill/>
        </p:spPr>
        <p:txBody>
          <a:bodyPr wrap="square" rtlCol="0">
            <a:spAutoFit/>
          </a:bodyPr>
          <a:lstStyle/>
          <a:p>
            <a:pPr algn="ctr"/>
            <a:r>
              <a:rPr lang="en-GB" sz="4000" b="1" dirty="0" smtClean="0">
                <a:ln>
                  <a:solidFill>
                    <a:schemeClr val="bg1"/>
                  </a:solidFill>
                </a:ln>
                <a:solidFill>
                  <a:schemeClr val="accent1">
                    <a:lumMod val="75000"/>
                  </a:schemeClr>
                </a:solidFill>
                <a:latin typeface="Arial" pitchFamily="34" charset="0"/>
                <a:cs typeface="Arial" pitchFamily="34" charset="0"/>
              </a:rPr>
              <a:t>Trust Your Heavenly Father</a:t>
            </a:r>
            <a:endParaRPr lang="en-GB" sz="4000" b="1" dirty="0" smtClean="0">
              <a:ln>
                <a:solidFill>
                  <a:schemeClr val="bg1"/>
                </a:solidFill>
              </a:ln>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148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908720"/>
            <a:ext cx="4536504" cy="496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2738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solidFill>
                </a:ln>
                <a:solidFill>
                  <a:schemeClr val="tx2"/>
                </a:solidFill>
                <a:latin typeface="Arial" pitchFamily="34" charset="0"/>
                <a:cs typeface="Arial" pitchFamily="34" charset="0"/>
              </a:rPr>
              <a:t>Greatness in the Kingdom</a:t>
            </a:r>
            <a:endParaRPr lang="en-US" sz="5400" b="1" cap="none" spc="0" dirty="0">
              <a:ln w="11430">
                <a:solidFill>
                  <a:schemeClr val="tx2"/>
                </a:solidFill>
              </a:ln>
              <a:solidFill>
                <a:schemeClr val="tx2"/>
              </a:solidFill>
              <a:latin typeface="Arial" pitchFamily="34" charset="0"/>
              <a:cs typeface="Arial" pitchFamily="34" charset="0"/>
            </a:endParaRPr>
          </a:p>
        </p:txBody>
      </p:sp>
      <p:sp>
        <p:nvSpPr>
          <p:cNvPr id="3" name="TextBox 2"/>
          <p:cNvSpPr txBox="1"/>
          <p:nvPr/>
        </p:nvSpPr>
        <p:spPr>
          <a:xfrm>
            <a:off x="0" y="6021288"/>
            <a:ext cx="9144000" cy="707886"/>
          </a:xfrm>
          <a:prstGeom prst="rect">
            <a:avLst/>
          </a:prstGeom>
          <a:noFill/>
        </p:spPr>
        <p:txBody>
          <a:bodyPr wrap="square" rtlCol="0">
            <a:spAutoFit/>
          </a:bodyPr>
          <a:lstStyle/>
          <a:p>
            <a:pPr algn="ctr"/>
            <a:r>
              <a:rPr lang="en-GB" sz="4000" b="1" dirty="0" smtClean="0">
                <a:solidFill>
                  <a:schemeClr val="tx2"/>
                </a:solidFill>
                <a:latin typeface="Arial" pitchFamily="34" charset="0"/>
                <a:cs typeface="Arial" pitchFamily="34" charset="0"/>
              </a:rPr>
              <a:t>Kingdom Righteousness Explored</a:t>
            </a:r>
            <a:endParaRPr lang="en-GB" sz="4000" b="1" dirty="0" smtClean="0">
              <a:solidFill>
                <a:schemeClr val="tx2"/>
              </a:solidFill>
              <a:latin typeface="Arial" pitchFamily="34" charset="0"/>
              <a:cs typeface="Arial" pitchFamily="34" charset="0"/>
            </a:endParaRPr>
          </a:p>
        </p:txBody>
      </p:sp>
      <p:sp>
        <p:nvSpPr>
          <p:cNvPr id="6" name="Rectangle 5"/>
          <p:cNvSpPr/>
          <p:nvPr/>
        </p:nvSpPr>
        <p:spPr>
          <a:xfrm>
            <a:off x="4788024" y="1916832"/>
            <a:ext cx="4176464" cy="3570208"/>
          </a:xfrm>
          <a:prstGeom prst="rect">
            <a:avLst/>
          </a:prstGeom>
        </p:spPr>
        <p:txBody>
          <a:bodyPr wrap="square">
            <a:spAutoFit/>
          </a:bodyPr>
          <a:lstStyle/>
          <a:p>
            <a:pPr algn="ctr"/>
            <a:r>
              <a:rPr lang="en-GB" sz="3200" dirty="0" smtClean="0">
                <a:solidFill>
                  <a:schemeClr val="tx2"/>
                </a:solidFill>
                <a:latin typeface="Arial" pitchFamily="34" charset="0"/>
                <a:cs typeface="Arial" pitchFamily="34" charset="0"/>
              </a:rPr>
              <a:t>The </a:t>
            </a:r>
            <a:r>
              <a:rPr lang="en-GB" sz="3200" dirty="0">
                <a:solidFill>
                  <a:schemeClr val="tx2"/>
                </a:solidFill>
                <a:latin typeface="Arial" pitchFamily="34" charset="0"/>
                <a:cs typeface="Arial" pitchFamily="34" charset="0"/>
              </a:rPr>
              <a:t>eyes of the Lord search the whole earth in order to strengthen those whose hearts are </a:t>
            </a:r>
            <a:r>
              <a:rPr lang="en-GB" sz="3200" dirty="0" smtClean="0">
                <a:solidFill>
                  <a:schemeClr val="tx2"/>
                </a:solidFill>
                <a:latin typeface="Arial" pitchFamily="34" charset="0"/>
                <a:cs typeface="Arial" pitchFamily="34" charset="0"/>
              </a:rPr>
              <a:t>fully </a:t>
            </a:r>
            <a:r>
              <a:rPr lang="en-GB" sz="3200" dirty="0">
                <a:solidFill>
                  <a:schemeClr val="tx2"/>
                </a:solidFill>
                <a:latin typeface="Arial" pitchFamily="34" charset="0"/>
                <a:cs typeface="Arial" pitchFamily="34" charset="0"/>
              </a:rPr>
              <a:t>committed to him</a:t>
            </a:r>
            <a:r>
              <a:rPr lang="en-GB" sz="3200" dirty="0" smtClean="0">
                <a:solidFill>
                  <a:schemeClr val="tx2"/>
                </a:solidFill>
                <a:latin typeface="Arial" pitchFamily="34" charset="0"/>
                <a:cs typeface="Arial" pitchFamily="34" charset="0"/>
              </a:rPr>
              <a:t>.</a:t>
            </a:r>
            <a:r>
              <a:rPr lang="en-GB" sz="3200" dirty="0">
                <a:solidFill>
                  <a:schemeClr val="tx2"/>
                </a:solidFill>
                <a:latin typeface="Arial" pitchFamily="34" charset="0"/>
                <a:cs typeface="Arial" pitchFamily="34" charset="0"/>
              </a:rPr>
              <a:t/>
            </a:r>
            <a:br>
              <a:rPr lang="en-GB" sz="3200" dirty="0">
                <a:solidFill>
                  <a:schemeClr val="tx2"/>
                </a:solidFill>
                <a:latin typeface="Arial" pitchFamily="34" charset="0"/>
                <a:cs typeface="Arial" pitchFamily="34" charset="0"/>
              </a:rPr>
            </a:br>
            <a:endParaRPr lang="en-GB" sz="1000" dirty="0" smtClean="0">
              <a:solidFill>
                <a:schemeClr val="tx2"/>
              </a:solidFill>
              <a:latin typeface="Arial" pitchFamily="34" charset="0"/>
              <a:cs typeface="Arial" pitchFamily="34" charset="0"/>
            </a:endParaRPr>
          </a:p>
          <a:p>
            <a:pPr algn="ctr"/>
            <a:r>
              <a:rPr lang="en-GB" sz="2400" dirty="0" smtClean="0">
                <a:solidFill>
                  <a:schemeClr val="tx2"/>
                </a:solidFill>
                <a:latin typeface="Arial" pitchFamily="34" charset="0"/>
                <a:cs typeface="Arial" pitchFamily="34" charset="0"/>
              </a:rPr>
              <a:t>(2 </a:t>
            </a:r>
            <a:r>
              <a:rPr lang="en-GB" sz="2400" dirty="0">
                <a:solidFill>
                  <a:schemeClr val="tx2"/>
                </a:solidFill>
                <a:latin typeface="Arial" pitchFamily="34" charset="0"/>
                <a:cs typeface="Arial" pitchFamily="34" charset="0"/>
              </a:rPr>
              <a:t>Chronicles </a:t>
            </a:r>
            <a:r>
              <a:rPr lang="en-GB" sz="2400" dirty="0" smtClean="0">
                <a:solidFill>
                  <a:schemeClr val="tx2"/>
                </a:solidFill>
                <a:latin typeface="Arial" pitchFamily="34" charset="0"/>
                <a:cs typeface="Arial" pitchFamily="34" charset="0"/>
              </a:rPr>
              <a:t>16:9)</a:t>
            </a:r>
            <a:endParaRPr lang="en-GB" sz="3200" dirty="0">
              <a:solidFill>
                <a:schemeClr val="tx2"/>
              </a:solidFill>
              <a:latin typeface="Arial" pitchFamily="34" charset="0"/>
              <a:cs typeface="Arial" pitchFamily="34" charset="0"/>
            </a:endParaRPr>
          </a:p>
        </p:txBody>
      </p:sp>
      <p:sp>
        <p:nvSpPr>
          <p:cNvPr id="7" name="Rectangle 6"/>
          <p:cNvSpPr/>
          <p:nvPr/>
        </p:nvSpPr>
        <p:spPr>
          <a:xfrm>
            <a:off x="323528" y="1845399"/>
            <a:ext cx="4032448" cy="3816429"/>
          </a:xfrm>
          <a:prstGeom prst="rect">
            <a:avLst/>
          </a:prstGeom>
        </p:spPr>
        <p:txBody>
          <a:bodyPr wrap="square">
            <a:spAutoFit/>
          </a:bodyPr>
          <a:lstStyle/>
          <a:p>
            <a:pPr algn="ctr"/>
            <a:endParaRPr lang="en-GB" sz="4800" baseline="30000" dirty="0" smtClean="0">
              <a:solidFill>
                <a:schemeClr val="bg1"/>
              </a:solidFill>
              <a:latin typeface="Arial" pitchFamily="34" charset="0"/>
              <a:cs typeface="Arial" pitchFamily="34" charset="0"/>
            </a:endParaRPr>
          </a:p>
          <a:p>
            <a:pPr algn="ctr"/>
            <a:r>
              <a:rPr lang="en-GB" sz="2800" b="1" dirty="0" smtClean="0">
                <a:solidFill>
                  <a:schemeClr val="bg1"/>
                </a:solidFill>
                <a:latin typeface="Arial" pitchFamily="34" charset="0"/>
                <a:cs typeface="Arial" pitchFamily="34" charset="0"/>
              </a:rPr>
              <a:t>Guard </a:t>
            </a:r>
            <a:r>
              <a:rPr lang="en-GB" sz="2800" b="1" dirty="0">
                <a:solidFill>
                  <a:schemeClr val="bg1"/>
                </a:solidFill>
                <a:latin typeface="Arial" pitchFamily="34" charset="0"/>
                <a:cs typeface="Arial" pitchFamily="34" charset="0"/>
              </a:rPr>
              <a:t>your heart </a:t>
            </a:r>
            <a:endParaRPr lang="en-GB" sz="2800" b="1" dirty="0" smtClean="0">
              <a:solidFill>
                <a:schemeClr val="bg1"/>
              </a:solidFill>
              <a:latin typeface="Arial" pitchFamily="34" charset="0"/>
              <a:cs typeface="Arial" pitchFamily="34" charset="0"/>
            </a:endParaRPr>
          </a:p>
          <a:p>
            <a:pPr algn="ctr"/>
            <a:r>
              <a:rPr lang="en-GB" sz="2800" dirty="0" smtClean="0">
                <a:solidFill>
                  <a:schemeClr val="bg1"/>
                </a:solidFill>
                <a:latin typeface="Arial" pitchFamily="34" charset="0"/>
                <a:cs typeface="Arial" pitchFamily="34" charset="0"/>
              </a:rPr>
              <a:t>above </a:t>
            </a:r>
            <a:r>
              <a:rPr lang="en-GB" sz="2800" dirty="0">
                <a:solidFill>
                  <a:schemeClr val="bg1"/>
                </a:solidFill>
                <a:latin typeface="Arial" pitchFamily="34" charset="0"/>
                <a:cs typeface="Arial" pitchFamily="34" charset="0"/>
              </a:rPr>
              <a:t>all else, for it determines the </a:t>
            </a:r>
            <a:endParaRPr lang="en-GB" sz="2800" dirty="0" smtClean="0">
              <a:solidFill>
                <a:schemeClr val="bg1"/>
              </a:solidFill>
              <a:latin typeface="Arial" pitchFamily="34" charset="0"/>
              <a:cs typeface="Arial" pitchFamily="34" charset="0"/>
            </a:endParaRPr>
          </a:p>
          <a:p>
            <a:pPr algn="ctr"/>
            <a:r>
              <a:rPr lang="en-GB" sz="2800" dirty="0" smtClean="0">
                <a:solidFill>
                  <a:schemeClr val="bg1"/>
                </a:solidFill>
                <a:latin typeface="Arial" pitchFamily="34" charset="0"/>
                <a:cs typeface="Arial" pitchFamily="34" charset="0"/>
              </a:rPr>
              <a:t>course </a:t>
            </a:r>
            <a:r>
              <a:rPr lang="en-GB" sz="2800" dirty="0">
                <a:solidFill>
                  <a:schemeClr val="bg1"/>
                </a:solidFill>
                <a:latin typeface="Arial" pitchFamily="34" charset="0"/>
                <a:cs typeface="Arial" pitchFamily="34" charset="0"/>
              </a:rPr>
              <a:t>of your </a:t>
            </a:r>
            <a:endParaRPr lang="en-GB" sz="2800" dirty="0" smtClean="0">
              <a:solidFill>
                <a:schemeClr val="bg1"/>
              </a:solidFill>
              <a:latin typeface="Arial" pitchFamily="34" charset="0"/>
              <a:cs typeface="Arial" pitchFamily="34" charset="0"/>
            </a:endParaRPr>
          </a:p>
          <a:p>
            <a:pPr algn="ctr"/>
            <a:r>
              <a:rPr lang="en-GB" sz="2800" dirty="0" smtClean="0">
                <a:solidFill>
                  <a:schemeClr val="bg1"/>
                </a:solidFill>
                <a:latin typeface="Arial" pitchFamily="34" charset="0"/>
                <a:cs typeface="Arial" pitchFamily="34" charset="0"/>
              </a:rPr>
              <a:t>life</a:t>
            </a:r>
            <a:r>
              <a:rPr lang="en-GB" sz="2800" dirty="0">
                <a:solidFill>
                  <a:schemeClr val="bg1"/>
                </a:solidFill>
                <a:latin typeface="Arial" pitchFamily="34" charset="0"/>
                <a:cs typeface="Arial" pitchFamily="34" charset="0"/>
              </a:rPr>
              <a:t>. </a:t>
            </a:r>
            <a:br>
              <a:rPr lang="en-GB" sz="2800" dirty="0">
                <a:solidFill>
                  <a:schemeClr val="bg1"/>
                </a:solidFill>
                <a:latin typeface="Arial" pitchFamily="34" charset="0"/>
                <a:cs typeface="Arial" pitchFamily="34" charset="0"/>
              </a:rPr>
            </a:br>
            <a:endParaRPr lang="en-GB" sz="2800" dirty="0" smtClean="0">
              <a:solidFill>
                <a:schemeClr val="bg1"/>
              </a:solidFill>
              <a:latin typeface="Arial" pitchFamily="34" charset="0"/>
              <a:cs typeface="Arial" pitchFamily="34" charset="0"/>
            </a:endParaRPr>
          </a:p>
          <a:p>
            <a:pPr algn="ctr"/>
            <a:endParaRPr lang="en-GB" sz="1000" dirty="0" smtClean="0">
              <a:solidFill>
                <a:schemeClr val="bg1"/>
              </a:solidFill>
              <a:latin typeface="Arial" pitchFamily="34" charset="0"/>
              <a:cs typeface="Arial" pitchFamily="34" charset="0"/>
            </a:endParaRPr>
          </a:p>
          <a:p>
            <a:pPr algn="ctr"/>
            <a:r>
              <a:rPr lang="en-GB" sz="2400" dirty="0" smtClean="0">
                <a:solidFill>
                  <a:schemeClr val="tx2"/>
                </a:solidFill>
                <a:latin typeface="Arial" pitchFamily="34" charset="0"/>
                <a:cs typeface="Arial" pitchFamily="34" charset="0"/>
              </a:rPr>
              <a:t>(Proverbs 4:23) </a:t>
            </a:r>
            <a:endParaRPr lang="en-GB" sz="28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18292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0"/>
            <a:ext cx="6012160" cy="6647974"/>
          </a:xfrm>
          <a:prstGeom prst="rect">
            <a:avLst/>
          </a:prstGeom>
        </p:spPr>
        <p:txBody>
          <a:bodyPr wrap="square">
            <a:spAutoFit/>
          </a:bodyPr>
          <a:lstStyle/>
          <a:p>
            <a:r>
              <a:rPr lang="en-GB" sz="3200" b="1" dirty="0">
                <a:latin typeface="Arial" pitchFamily="34" charset="0"/>
                <a:cs typeface="Arial" pitchFamily="34" charset="0"/>
              </a:rPr>
              <a:t>Matthew 6:19-34 (NLT</a:t>
            </a:r>
            <a:r>
              <a:rPr lang="en-GB" sz="3200" b="1" dirty="0" smtClean="0">
                <a:latin typeface="Arial" pitchFamily="34" charset="0"/>
                <a:cs typeface="Arial" pitchFamily="34" charset="0"/>
              </a:rPr>
              <a:t>)</a:t>
            </a:r>
          </a:p>
          <a:p>
            <a:r>
              <a:rPr lang="en-GB" sz="1000" dirty="0">
                <a:latin typeface="Arial" pitchFamily="34" charset="0"/>
                <a:cs typeface="Arial" pitchFamily="34" charset="0"/>
              </a:rPr>
              <a:t/>
            </a:r>
            <a:br>
              <a:rPr lang="en-GB" sz="1000" dirty="0">
                <a:latin typeface="Arial" pitchFamily="34" charset="0"/>
                <a:cs typeface="Arial" pitchFamily="34" charset="0"/>
              </a:rPr>
            </a:br>
            <a:r>
              <a:rPr lang="en-GB" sz="3200" baseline="30000" dirty="0">
                <a:latin typeface="Arial" pitchFamily="34" charset="0"/>
                <a:cs typeface="Arial" pitchFamily="34" charset="0"/>
              </a:rPr>
              <a:t>19 </a:t>
            </a:r>
            <a:r>
              <a:rPr lang="en-GB" sz="3200" dirty="0">
                <a:latin typeface="Arial" pitchFamily="34" charset="0"/>
                <a:cs typeface="Arial" pitchFamily="34" charset="0"/>
              </a:rPr>
              <a:t>“Don’t store up treasures here on earth, where moths eat them and rust destroys them, and where thieves break in and steal. </a:t>
            </a:r>
            <a:br>
              <a:rPr lang="en-GB" sz="3200" dirty="0">
                <a:latin typeface="Arial" pitchFamily="34" charset="0"/>
                <a:cs typeface="Arial" pitchFamily="34" charset="0"/>
              </a:rPr>
            </a:br>
            <a:r>
              <a:rPr lang="en-GB" sz="3200" baseline="30000" dirty="0">
                <a:latin typeface="Arial" pitchFamily="34" charset="0"/>
                <a:cs typeface="Arial" pitchFamily="34" charset="0"/>
              </a:rPr>
              <a:t>20 </a:t>
            </a:r>
            <a:r>
              <a:rPr lang="en-GB" sz="3200" dirty="0">
                <a:latin typeface="Arial" pitchFamily="34" charset="0"/>
                <a:cs typeface="Arial" pitchFamily="34" charset="0"/>
              </a:rPr>
              <a:t>Store your treasures in heaven, where moths and rust cannot destroy, and thieves do not break in and steal. </a:t>
            </a:r>
            <a:br>
              <a:rPr lang="en-GB" sz="3200" dirty="0">
                <a:latin typeface="Arial" pitchFamily="34" charset="0"/>
                <a:cs typeface="Arial" pitchFamily="34" charset="0"/>
              </a:rPr>
            </a:br>
            <a:r>
              <a:rPr lang="en-GB" sz="3200" baseline="30000" dirty="0">
                <a:latin typeface="Arial" pitchFamily="34" charset="0"/>
                <a:cs typeface="Arial" pitchFamily="34" charset="0"/>
              </a:rPr>
              <a:t>21 </a:t>
            </a:r>
            <a:r>
              <a:rPr lang="en-GB" sz="3200" dirty="0">
                <a:latin typeface="Arial" pitchFamily="34" charset="0"/>
                <a:cs typeface="Arial" pitchFamily="34" charset="0"/>
              </a:rPr>
              <a:t>Wherever your treasure is, there the desires of your heart will also be. </a:t>
            </a:r>
          </a:p>
        </p:txBody>
      </p:sp>
    </p:spTree>
    <p:extLst>
      <p:ext uri="{BB962C8B-B14F-4D97-AF65-F5344CB8AC3E}">
        <p14:creationId xmlns:p14="http://schemas.microsoft.com/office/powerpoint/2010/main" val="62630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0"/>
            <a:ext cx="6012160" cy="5663089"/>
          </a:xfrm>
          <a:prstGeom prst="rect">
            <a:avLst/>
          </a:prstGeom>
        </p:spPr>
        <p:txBody>
          <a:bodyPr wrap="square">
            <a:spAutoFit/>
          </a:bodyPr>
          <a:lstStyle/>
          <a:p>
            <a:r>
              <a:rPr lang="en-GB" sz="3200" b="1" dirty="0">
                <a:latin typeface="Arial" pitchFamily="34" charset="0"/>
                <a:cs typeface="Arial" pitchFamily="34" charset="0"/>
              </a:rPr>
              <a:t>Matthew 6:19-34 (NLT</a:t>
            </a:r>
            <a:r>
              <a:rPr lang="en-GB" sz="3200" b="1" dirty="0" smtClean="0">
                <a:latin typeface="Arial" pitchFamily="34" charset="0"/>
                <a:cs typeface="Arial" pitchFamily="34" charset="0"/>
              </a:rPr>
              <a:t>)</a:t>
            </a:r>
          </a:p>
          <a:p>
            <a:r>
              <a:rPr lang="en-GB" sz="1000" dirty="0">
                <a:latin typeface="Arial" pitchFamily="34" charset="0"/>
                <a:cs typeface="Arial" pitchFamily="34" charset="0"/>
              </a:rPr>
              <a:t/>
            </a:r>
            <a:br>
              <a:rPr lang="en-GB" sz="1000" dirty="0">
                <a:latin typeface="Arial" pitchFamily="34" charset="0"/>
                <a:cs typeface="Arial" pitchFamily="34" charset="0"/>
              </a:rPr>
            </a:br>
            <a:r>
              <a:rPr lang="en-GB" sz="3200" baseline="30000" dirty="0" smtClean="0">
                <a:latin typeface="Arial" pitchFamily="34" charset="0"/>
                <a:cs typeface="Arial" pitchFamily="34" charset="0"/>
              </a:rPr>
              <a:t>22 </a:t>
            </a:r>
            <a:r>
              <a:rPr lang="en-GB" sz="3200" dirty="0">
                <a:latin typeface="Arial" pitchFamily="34" charset="0"/>
                <a:cs typeface="Arial" pitchFamily="34" charset="0"/>
              </a:rPr>
              <a:t>“Your eye is a lamp that provides light for your body. When your eye is good, your whole body is filled with light. </a:t>
            </a:r>
            <a:br>
              <a:rPr lang="en-GB" sz="3200" dirty="0">
                <a:latin typeface="Arial" pitchFamily="34" charset="0"/>
                <a:cs typeface="Arial" pitchFamily="34" charset="0"/>
              </a:rPr>
            </a:br>
            <a:r>
              <a:rPr lang="en-GB" sz="3200" baseline="30000" dirty="0">
                <a:latin typeface="Arial" pitchFamily="34" charset="0"/>
                <a:cs typeface="Arial" pitchFamily="34" charset="0"/>
              </a:rPr>
              <a:t>23 </a:t>
            </a:r>
            <a:r>
              <a:rPr lang="en-GB" sz="3200" dirty="0">
                <a:latin typeface="Arial" pitchFamily="34" charset="0"/>
                <a:cs typeface="Arial" pitchFamily="34" charset="0"/>
              </a:rPr>
              <a:t>But when your eye is bad, your whole body is filled with darkness. And if the light you think you have is actually darkness, how deep that darkness is! </a:t>
            </a:r>
          </a:p>
        </p:txBody>
      </p:sp>
    </p:spTree>
    <p:extLst>
      <p:ext uri="{BB962C8B-B14F-4D97-AF65-F5344CB8AC3E}">
        <p14:creationId xmlns:p14="http://schemas.microsoft.com/office/powerpoint/2010/main" val="379471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59832" y="0"/>
            <a:ext cx="6084168" cy="6894195"/>
          </a:xfrm>
          <a:prstGeom prst="rect">
            <a:avLst/>
          </a:prstGeom>
        </p:spPr>
        <p:txBody>
          <a:bodyPr wrap="square">
            <a:spAutoFit/>
          </a:bodyPr>
          <a:lstStyle/>
          <a:p>
            <a:r>
              <a:rPr lang="en-GB" sz="3200" b="1" dirty="0">
                <a:latin typeface="Arial" pitchFamily="34" charset="0"/>
                <a:cs typeface="Arial" pitchFamily="34" charset="0"/>
              </a:rPr>
              <a:t>Matthew 6:19-34 (NLT</a:t>
            </a:r>
            <a:r>
              <a:rPr lang="en-GB" sz="3200" b="1" dirty="0" smtClean="0">
                <a:latin typeface="Arial" pitchFamily="34" charset="0"/>
                <a:cs typeface="Arial" pitchFamily="34" charset="0"/>
              </a:rPr>
              <a:t>)</a:t>
            </a:r>
          </a:p>
          <a:p>
            <a:r>
              <a:rPr lang="en-GB" sz="700" dirty="0">
                <a:latin typeface="Arial" pitchFamily="34" charset="0"/>
                <a:cs typeface="Arial" pitchFamily="34" charset="0"/>
              </a:rPr>
              <a:t/>
            </a:r>
            <a:br>
              <a:rPr lang="en-GB" sz="700" dirty="0">
                <a:latin typeface="Arial" pitchFamily="34" charset="0"/>
                <a:cs typeface="Arial" pitchFamily="34" charset="0"/>
              </a:rPr>
            </a:br>
            <a:r>
              <a:rPr lang="en-GB" sz="3100" baseline="30000" dirty="0" smtClean="0">
                <a:latin typeface="Arial" pitchFamily="34" charset="0"/>
                <a:cs typeface="Arial" pitchFamily="34" charset="0"/>
              </a:rPr>
              <a:t>24 </a:t>
            </a:r>
            <a:r>
              <a:rPr lang="en-GB" sz="3100" dirty="0">
                <a:latin typeface="Arial" pitchFamily="34" charset="0"/>
                <a:cs typeface="Arial" pitchFamily="34" charset="0"/>
              </a:rPr>
              <a:t>“No one can serve two masters. For you will hate one and love the other; you will be devoted to one and despise the other. You cannot serve both God and money. </a:t>
            </a:r>
            <a:br>
              <a:rPr lang="en-GB" sz="3100" dirty="0">
                <a:latin typeface="Arial" pitchFamily="34" charset="0"/>
                <a:cs typeface="Arial" pitchFamily="34" charset="0"/>
              </a:rPr>
            </a:br>
            <a:r>
              <a:rPr lang="en-GB" sz="3100" baseline="30000" dirty="0">
                <a:latin typeface="Arial" pitchFamily="34" charset="0"/>
                <a:cs typeface="Arial" pitchFamily="34" charset="0"/>
              </a:rPr>
              <a:t>25 </a:t>
            </a:r>
            <a:r>
              <a:rPr lang="en-GB" sz="3100" dirty="0">
                <a:latin typeface="Arial" pitchFamily="34" charset="0"/>
                <a:cs typeface="Arial" pitchFamily="34" charset="0"/>
              </a:rPr>
              <a:t>“That is why I tell you not to worry about everyday </a:t>
            </a:r>
            <a:r>
              <a:rPr lang="en-GB" sz="3100" dirty="0" smtClean="0">
                <a:latin typeface="Arial" pitchFamily="34" charset="0"/>
                <a:cs typeface="Arial" pitchFamily="34" charset="0"/>
              </a:rPr>
              <a:t>life —</a:t>
            </a:r>
            <a:r>
              <a:rPr lang="en-GB" sz="3100" dirty="0">
                <a:latin typeface="Arial" pitchFamily="34" charset="0"/>
                <a:cs typeface="Arial" pitchFamily="34" charset="0"/>
              </a:rPr>
              <a:t>whether you have enough food and drink, or enough clothes to wear. Isn’t life more than food, and your body more than </a:t>
            </a:r>
            <a:r>
              <a:rPr lang="en-GB" sz="3100" dirty="0" smtClean="0">
                <a:latin typeface="Arial" pitchFamily="34" charset="0"/>
                <a:cs typeface="Arial" pitchFamily="34" charset="0"/>
              </a:rPr>
              <a:t>clothing?</a:t>
            </a:r>
            <a:endParaRPr lang="en-GB" sz="3100" dirty="0">
              <a:latin typeface="Arial" pitchFamily="34" charset="0"/>
              <a:cs typeface="Arial" pitchFamily="34" charset="0"/>
            </a:endParaRPr>
          </a:p>
        </p:txBody>
      </p:sp>
    </p:spTree>
    <p:extLst>
      <p:ext uri="{BB962C8B-B14F-4D97-AF65-F5344CB8AC3E}">
        <p14:creationId xmlns:p14="http://schemas.microsoft.com/office/powerpoint/2010/main" val="11348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0"/>
            <a:ext cx="6012160" cy="6417141"/>
          </a:xfrm>
          <a:prstGeom prst="rect">
            <a:avLst/>
          </a:prstGeom>
        </p:spPr>
        <p:txBody>
          <a:bodyPr wrap="square">
            <a:spAutoFit/>
          </a:bodyPr>
          <a:lstStyle/>
          <a:p>
            <a:r>
              <a:rPr lang="en-GB" sz="3200" b="1" dirty="0">
                <a:latin typeface="Arial" pitchFamily="34" charset="0"/>
                <a:cs typeface="Arial" pitchFamily="34" charset="0"/>
              </a:rPr>
              <a:t>Matthew 6:19-34 (NLT</a:t>
            </a:r>
            <a:r>
              <a:rPr lang="en-GB" sz="3200" b="1" dirty="0" smtClean="0">
                <a:latin typeface="Arial" pitchFamily="34" charset="0"/>
                <a:cs typeface="Arial" pitchFamily="34" charset="0"/>
              </a:rPr>
              <a:t>)</a:t>
            </a:r>
          </a:p>
          <a:p>
            <a:r>
              <a:rPr lang="en-GB" sz="700" dirty="0">
                <a:latin typeface="Arial" pitchFamily="34" charset="0"/>
                <a:cs typeface="Arial" pitchFamily="34" charset="0"/>
              </a:rPr>
              <a:t/>
            </a:r>
            <a:br>
              <a:rPr lang="en-GB" sz="700" dirty="0">
                <a:latin typeface="Arial" pitchFamily="34" charset="0"/>
                <a:cs typeface="Arial" pitchFamily="34" charset="0"/>
              </a:rPr>
            </a:br>
            <a:r>
              <a:rPr lang="en-GB" sz="3100" baseline="30000" dirty="0" smtClean="0">
                <a:latin typeface="Arial" pitchFamily="34" charset="0"/>
                <a:cs typeface="Arial" pitchFamily="34" charset="0"/>
              </a:rPr>
              <a:t>26 </a:t>
            </a:r>
            <a:r>
              <a:rPr lang="en-GB" sz="3100" dirty="0">
                <a:latin typeface="Arial" pitchFamily="34" charset="0"/>
                <a:cs typeface="Arial" pitchFamily="34" charset="0"/>
              </a:rPr>
              <a:t>Look at the birds. They don’t plant or harvest or store food in barns, for your heavenly Father feeds them. And aren’t you far more valuable to him than they are? </a:t>
            </a:r>
            <a:br>
              <a:rPr lang="en-GB" sz="3100" dirty="0">
                <a:latin typeface="Arial" pitchFamily="34" charset="0"/>
                <a:cs typeface="Arial" pitchFamily="34" charset="0"/>
              </a:rPr>
            </a:br>
            <a:r>
              <a:rPr lang="en-GB" sz="3100" baseline="30000" dirty="0">
                <a:latin typeface="Arial" pitchFamily="34" charset="0"/>
                <a:cs typeface="Arial" pitchFamily="34" charset="0"/>
              </a:rPr>
              <a:t>27 </a:t>
            </a:r>
            <a:r>
              <a:rPr lang="en-GB" sz="3100" dirty="0">
                <a:latin typeface="Arial" pitchFamily="34" charset="0"/>
                <a:cs typeface="Arial" pitchFamily="34" charset="0"/>
              </a:rPr>
              <a:t>Can all your worries add a single moment to your life? </a:t>
            </a:r>
            <a:br>
              <a:rPr lang="en-GB" sz="3100" dirty="0">
                <a:latin typeface="Arial" pitchFamily="34" charset="0"/>
                <a:cs typeface="Arial" pitchFamily="34" charset="0"/>
              </a:rPr>
            </a:br>
            <a:r>
              <a:rPr lang="en-GB" sz="3100" baseline="30000" dirty="0">
                <a:latin typeface="Arial" pitchFamily="34" charset="0"/>
                <a:cs typeface="Arial" pitchFamily="34" charset="0"/>
              </a:rPr>
              <a:t>28 </a:t>
            </a:r>
            <a:r>
              <a:rPr lang="en-GB" sz="3100" dirty="0">
                <a:latin typeface="Arial" pitchFamily="34" charset="0"/>
                <a:cs typeface="Arial" pitchFamily="34" charset="0"/>
              </a:rPr>
              <a:t>“And why worry about your clothing? Look at the lilies of the field and how they grow. They don’t work or make their clothing, </a:t>
            </a:r>
          </a:p>
        </p:txBody>
      </p:sp>
    </p:spTree>
    <p:extLst>
      <p:ext uri="{BB962C8B-B14F-4D97-AF65-F5344CB8AC3E}">
        <p14:creationId xmlns:p14="http://schemas.microsoft.com/office/powerpoint/2010/main" val="206212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0"/>
            <a:ext cx="6012160" cy="6894195"/>
          </a:xfrm>
          <a:prstGeom prst="rect">
            <a:avLst/>
          </a:prstGeom>
        </p:spPr>
        <p:txBody>
          <a:bodyPr wrap="square">
            <a:spAutoFit/>
          </a:bodyPr>
          <a:lstStyle/>
          <a:p>
            <a:r>
              <a:rPr lang="en-GB" sz="3200" b="1" dirty="0">
                <a:latin typeface="Arial" pitchFamily="34" charset="0"/>
                <a:cs typeface="Arial" pitchFamily="34" charset="0"/>
              </a:rPr>
              <a:t>Matthew 6:19-34 (NLT</a:t>
            </a:r>
            <a:r>
              <a:rPr lang="en-GB" sz="3200" b="1" dirty="0" smtClean="0">
                <a:latin typeface="Arial" pitchFamily="34" charset="0"/>
                <a:cs typeface="Arial" pitchFamily="34" charset="0"/>
              </a:rPr>
              <a:t>)</a:t>
            </a:r>
          </a:p>
          <a:p>
            <a:r>
              <a:rPr lang="en-GB" sz="700" dirty="0">
                <a:latin typeface="Arial" pitchFamily="34" charset="0"/>
                <a:cs typeface="Arial" pitchFamily="34" charset="0"/>
              </a:rPr>
              <a:t/>
            </a:r>
            <a:br>
              <a:rPr lang="en-GB" sz="700" dirty="0">
                <a:latin typeface="Arial" pitchFamily="34" charset="0"/>
                <a:cs typeface="Arial" pitchFamily="34" charset="0"/>
              </a:rPr>
            </a:br>
            <a:r>
              <a:rPr lang="en-GB" sz="3100" baseline="30000" dirty="0" smtClean="0">
                <a:latin typeface="Arial" pitchFamily="34" charset="0"/>
                <a:cs typeface="Arial" pitchFamily="34" charset="0"/>
              </a:rPr>
              <a:t>29 </a:t>
            </a:r>
            <a:r>
              <a:rPr lang="en-GB" sz="3100" dirty="0">
                <a:latin typeface="Arial" pitchFamily="34" charset="0"/>
                <a:cs typeface="Arial" pitchFamily="34" charset="0"/>
              </a:rPr>
              <a:t>yet Solomon in all his glory was not dressed as beautifully as they are. </a:t>
            </a:r>
            <a:br>
              <a:rPr lang="en-GB" sz="3100" dirty="0">
                <a:latin typeface="Arial" pitchFamily="34" charset="0"/>
                <a:cs typeface="Arial" pitchFamily="34" charset="0"/>
              </a:rPr>
            </a:br>
            <a:r>
              <a:rPr lang="en-GB" sz="3100" baseline="30000" dirty="0">
                <a:latin typeface="Arial" pitchFamily="34" charset="0"/>
                <a:cs typeface="Arial" pitchFamily="34" charset="0"/>
              </a:rPr>
              <a:t>30 </a:t>
            </a:r>
            <a:r>
              <a:rPr lang="en-GB" sz="3100" dirty="0">
                <a:latin typeface="Arial" pitchFamily="34" charset="0"/>
                <a:cs typeface="Arial" pitchFamily="34" charset="0"/>
              </a:rPr>
              <a:t>And if God cares so wonderfully for wildflowers that are here today and thrown into the fire tomorrow, he will certainly care for you. Why do you have so little faith? </a:t>
            </a:r>
            <a:br>
              <a:rPr lang="en-GB" sz="3100" dirty="0">
                <a:latin typeface="Arial" pitchFamily="34" charset="0"/>
                <a:cs typeface="Arial" pitchFamily="34" charset="0"/>
              </a:rPr>
            </a:br>
            <a:r>
              <a:rPr lang="en-GB" sz="3100" baseline="30000" dirty="0">
                <a:latin typeface="Arial" pitchFamily="34" charset="0"/>
                <a:cs typeface="Arial" pitchFamily="34" charset="0"/>
              </a:rPr>
              <a:t>31 </a:t>
            </a:r>
            <a:r>
              <a:rPr lang="en-GB" sz="3100" dirty="0">
                <a:latin typeface="Arial" pitchFamily="34" charset="0"/>
                <a:cs typeface="Arial" pitchFamily="34" charset="0"/>
              </a:rPr>
              <a:t>“So don’t worry about these things, saying, ‘What will we eat? What will we drink? What will we wear?’ </a:t>
            </a:r>
            <a:endParaRPr lang="en-GB" sz="3200" dirty="0">
              <a:latin typeface="Arial" pitchFamily="34" charset="0"/>
              <a:cs typeface="Arial" pitchFamily="34" charset="0"/>
            </a:endParaRPr>
          </a:p>
        </p:txBody>
      </p:sp>
    </p:spTree>
    <p:extLst>
      <p:ext uri="{BB962C8B-B14F-4D97-AF65-F5344CB8AC3E}">
        <p14:creationId xmlns:p14="http://schemas.microsoft.com/office/powerpoint/2010/main" val="9397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0"/>
            <a:ext cx="6120680" cy="6601807"/>
          </a:xfrm>
          <a:prstGeom prst="rect">
            <a:avLst/>
          </a:prstGeom>
        </p:spPr>
        <p:txBody>
          <a:bodyPr wrap="square">
            <a:spAutoFit/>
          </a:bodyPr>
          <a:lstStyle/>
          <a:p>
            <a:r>
              <a:rPr lang="en-GB" sz="3200" b="1" dirty="0">
                <a:latin typeface="Arial" pitchFamily="34" charset="0"/>
                <a:cs typeface="Arial" pitchFamily="34" charset="0"/>
              </a:rPr>
              <a:t>Matthew 6:19-34 (NLT</a:t>
            </a:r>
            <a:r>
              <a:rPr lang="en-GB" sz="3200" b="1" dirty="0" smtClean="0">
                <a:latin typeface="Arial" pitchFamily="34" charset="0"/>
                <a:cs typeface="Arial" pitchFamily="34" charset="0"/>
              </a:rPr>
              <a:t>)</a:t>
            </a:r>
          </a:p>
          <a:p>
            <a:r>
              <a:rPr lang="en-GB" sz="700" dirty="0">
                <a:latin typeface="Arial" pitchFamily="34" charset="0"/>
                <a:cs typeface="Arial" pitchFamily="34" charset="0"/>
              </a:rPr>
              <a:t/>
            </a:r>
            <a:br>
              <a:rPr lang="en-GB" sz="700" dirty="0">
                <a:latin typeface="Arial" pitchFamily="34" charset="0"/>
                <a:cs typeface="Arial" pitchFamily="34" charset="0"/>
              </a:rPr>
            </a:br>
            <a:r>
              <a:rPr lang="en-GB" sz="3200" baseline="30000" dirty="0" smtClean="0">
                <a:latin typeface="Arial" pitchFamily="34" charset="0"/>
                <a:cs typeface="Arial" pitchFamily="34" charset="0"/>
              </a:rPr>
              <a:t>32 </a:t>
            </a:r>
            <a:r>
              <a:rPr lang="en-GB" sz="3200" dirty="0">
                <a:latin typeface="Arial" pitchFamily="34" charset="0"/>
                <a:cs typeface="Arial" pitchFamily="34" charset="0"/>
              </a:rPr>
              <a:t>These things dominate the thoughts of unbelievers, but your heavenly Father already knows all your needs. </a:t>
            </a:r>
            <a:br>
              <a:rPr lang="en-GB" sz="3200" dirty="0">
                <a:latin typeface="Arial" pitchFamily="34" charset="0"/>
                <a:cs typeface="Arial" pitchFamily="34" charset="0"/>
              </a:rPr>
            </a:br>
            <a:r>
              <a:rPr lang="en-GB" sz="3200" baseline="30000" dirty="0">
                <a:latin typeface="Arial" pitchFamily="34" charset="0"/>
                <a:cs typeface="Arial" pitchFamily="34" charset="0"/>
              </a:rPr>
              <a:t>33 </a:t>
            </a:r>
            <a:r>
              <a:rPr lang="en-GB" sz="3200" dirty="0">
                <a:latin typeface="Arial" pitchFamily="34" charset="0"/>
                <a:cs typeface="Arial" pitchFamily="34" charset="0"/>
              </a:rPr>
              <a:t>Seek the Kingdom of God above all else, and live righteously, and he will give you everything you need. </a:t>
            </a:r>
            <a:br>
              <a:rPr lang="en-GB" sz="3200" dirty="0">
                <a:latin typeface="Arial" pitchFamily="34" charset="0"/>
                <a:cs typeface="Arial" pitchFamily="34" charset="0"/>
              </a:rPr>
            </a:br>
            <a:r>
              <a:rPr lang="en-GB" sz="3200" baseline="30000" dirty="0">
                <a:latin typeface="Arial" pitchFamily="34" charset="0"/>
                <a:cs typeface="Arial" pitchFamily="34" charset="0"/>
              </a:rPr>
              <a:t>34 </a:t>
            </a:r>
            <a:r>
              <a:rPr lang="en-GB" sz="3200" dirty="0">
                <a:latin typeface="Arial" pitchFamily="34" charset="0"/>
                <a:cs typeface="Arial" pitchFamily="34" charset="0"/>
              </a:rPr>
              <a:t>“So don’t worry about tomorrow, for tomorrow will bring its own worries. Today’s trouble is enough for today. </a:t>
            </a:r>
          </a:p>
        </p:txBody>
      </p:sp>
    </p:spTree>
    <p:extLst>
      <p:ext uri="{BB962C8B-B14F-4D97-AF65-F5344CB8AC3E}">
        <p14:creationId xmlns:p14="http://schemas.microsoft.com/office/powerpoint/2010/main" val="402965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buFont typeface="Arial" pitchFamily="34" charset="0"/>
          <a:buChar char="•"/>
          <a:defRPr sz="3200" dirty="0" smtClean="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3199</TotalTime>
  <Words>565</Words>
  <Application>Microsoft Office PowerPoint</Application>
  <PresentationFormat>On-screen Show (4:3)</PresentationFormat>
  <Paragraphs>156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dc:creator>
  <cp:lastModifiedBy>Martyn</cp:lastModifiedBy>
  <cp:revision>91</cp:revision>
  <dcterms:created xsi:type="dcterms:W3CDTF">2012-06-30T05:22:22Z</dcterms:created>
  <dcterms:modified xsi:type="dcterms:W3CDTF">2012-07-15T07:38:48Z</dcterms:modified>
</cp:coreProperties>
</file>